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63"/>
  </p:notesMasterIdLst>
  <p:handoutMasterIdLst>
    <p:handoutMasterId r:id="rId64"/>
  </p:handoutMasterIdLst>
  <p:sldIdLst>
    <p:sldId id="256" r:id="rId2"/>
    <p:sldId id="430" r:id="rId3"/>
    <p:sldId id="489" r:id="rId4"/>
    <p:sldId id="488" r:id="rId5"/>
    <p:sldId id="490" r:id="rId6"/>
    <p:sldId id="491" r:id="rId7"/>
    <p:sldId id="492" r:id="rId8"/>
    <p:sldId id="493" r:id="rId9"/>
    <p:sldId id="399" r:id="rId10"/>
    <p:sldId id="443" r:id="rId11"/>
    <p:sldId id="485" r:id="rId12"/>
    <p:sldId id="487" r:id="rId13"/>
    <p:sldId id="494" r:id="rId14"/>
    <p:sldId id="446" r:id="rId15"/>
    <p:sldId id="447" r:id="rId16"/>
    <p:sldId id="495" r:id="rId17"/>
    <p:sldId id="496" r:id="rId18"/>
    <p:sldId id="497" r:id="rId19"/>
    <p:sldId id="498" r:id="rId20"/>
    <p:sldId id="499" r:id="rId21"/>
    <p:sldId id="500" r:id="rId22"/>
    <p:sldId id="448" r:id="rId23"/>
    <p:sldId id="502" r:id="rId24"/>
    <p:sldId id="449" r:id="rId25"/>
    <p:sldId id="503" r:id="rId26"/>
    <p:sldId id="450" r:id="rId27"/>
    <p:sldId id="451" r:id="rId28"/>
    <p:sldId id="452" r:id="rId29"/>
    <p:sldId id="453" r:id="rId30"/>
    <p:sldId id="458" r:id="rId31"/>
    <p:sldId id="454" r:id="rId32"/>
    <p:sldId id="470" r:id="rId33"/>
    <p:sldId id="473" r:id="rId34"/>
    <p:sldId id="471" r:id="rId35"/>
    <p:sldId id="459" r:id="rId36"/>
    <p:sldId id="474" r:id="rId37"/>
    <p:sldId id="475" r:id="rId38"/>
    <p:sldId id="476" r:id="rId39"/>
    <p:sldId id="478" r:id="rId40"/>
    <p:sldId id="477" r:id="rId41"/>
    <p:sldId id="479" r:id="rId42"/>
    <p:sldId id="481" r:id="rId43"/>
    <p:sldId id="480" r:id="rId44"/>
    <p:sldId id="472" r:id="rId45"/>
    <p:sldId id="482" r:id="rId46"/>
    <p:sldId id="484" r:id="rId47"/>
    <p:sldId id="456" r:id="rId48"/>
    <p:sldId id="460" r:id="rId49"/>
    <p:sldId id="461" r:id="rId50"/>
    <p:sldId id="462" r:id="rId51"/>
    <p:sldId id="463" r:id="rId52"/>
    <p:sldId id="464" r:id="rId53"/>
    <p:sldId id="465" r:id="rId54"/>
    <p:sldId id="466" r:id="rId55"/>
    <p:sldId id="467" r:id="rId56"/>
    <p:sldId id="468" r:id="rId57"/>
    <p:sldId id="469" r:id="rId58"/>
    <p:sldId id="504" r:id="rId59"/>
    <p:sldId id="505" r:id="rId60"/>
    <p:sldId id="506" r:id="rId61"/>
    <p:sldId id="445" r:id="rId6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3" d="100"/>
          <a:sy n="143" d="100"/>
        </p:scale>
        <p:origin x="-52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1/20/15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1/20/15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Engineering Crypto Applications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wolframalpha.com/input/?i=y%5E2+=+x%5E3+++7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wolframalpha.com/input/?i=y%5E2+mod+3+=+x%5E3+++7+mod+3" TargetMode="External"/><Relationship Id="rId3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wolframalpha.com/input/?i=y%5E2+=+x%5E3+++7+(mod+2%5E256+-+2%5E32+-+2%5E9+-+2%5E8+-+2%5E7+-+2%5E6+-+2%5E4+-+1)" TargetMode="External"/><Relationship Id="rId3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wolframalpha.com/input/?i=y%5E2+=+x%5E3+++7" TargetMode="External"/><Relationship Id="rId3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hyperlink" Target="http://www.coindesk.com/math-behind-bitcoin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oindesk.com/math-behind-bitcoin/" TargetMode="External"/><Relationship Id="rId3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Relationship Id="rId3" Type="http://schemas.openxmlformats.org/officeDocument/2006/relationships/image" Target="../media/image2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Relationship Id="rId3" Type="http://schemas.openxmlformats.org/officeDocument/2006/relationships/hyperlink" Target="http://blog.cryptographyengineering.com/2013/09/the-many-flaws-of-dualecdrbg.html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rump2007.cr.yp.to/15-shumow.pdf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nytimes.com/interactive/2013/09/05/us/documents-reveal-nsa-campaign-against-encryption.html?ref=us" TargetMode="External"/><Relationship Id="rId3" Type="http://schemas.openxmlformats.org/officeDocument/2006/relationships/image" Target="../media/image3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4" Type="http://schemas.microsoft.com/office/2007/relationships/hdphoto" Target="../media/hdphoto3.wdp"/><Relationship Id="rId5" Type="http://schemas.openxmlformats.org/officeDocument/2006/relationships/image" Target="../media/image35.jpeg"/><Relationship Id="rId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ebcache.googleusercontent.com/search?q=cache:http://developer-content.emc.com/docs/rsashare/share_for_java/1.1/dev_guide/group__LEARNJSSE__RANDOM__ALGORITHM.html&amp;hl=en&amp;strip=1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s.org/notices/201502/rnoti-p165.pdf" TargetMode="External"/><Relationship Id="rId4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ams.org/notices/201502/rnoti-p165.pdf" TargetMode="External"/><Relationship Id="rId3" Type="http://schemas.openxmlformats.org/officeDocument/2006/relationships/image" Target="../media/image3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87865" y="-79382"/>
            <a:ext cx="10406073" cy="6937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797" y="3462364"/>
            <a:ext cx="351836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University of Virginia</a:t>
            </a:r>
            <a:endParaRPr lang="en-US" sz="2000" dirty="0">
              <a:solidFill>
                <a:schemeClr val="accent6">
                  <a:lumMod val="20000"/>
                  <a:lumOff val="80000"/>
                </a:schemeClr>
              </a:solidFill>
              <a:latin typeface="Book Antiqua"/>
              <a:cs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85129" y="343882"/>
            <a:ext cx="3240496" cy="2554545"/>
          </a:xfrm>
          <a:prstGeom prst="rect">
            <a:avLst/>
          </a:prstGeom>
          <a:solidFill>
            <a:schemeClr val="tx2">
              <a:lumMod val="7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</a:t>
            </a:r>
            <a:r>
              <a:rPr lang="en-US" sz="4000" dirty="0" smtClean="0">
                <a:solidFill>
                  <a:srgbClr val="EBF1DE"/>
                </a:solidFill>
              </a:rPr>
              <a:t>3:</a:t>
            </a:r>
          </a:p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Elliptic Curve Cryptography</a:t>
            </a:r>
            <a:endParaRPr lang="en-US" sz="4000" dirty="0" smtClean="0">
              <a:solidFill>
                <a:srgbClr val="EBF1DE"/>
              </a:solidFill>
            </a:endParaRPr>
          </a:p>
          <a:p>
            <a:pPr algn="ctr"/>
            <a:r>
              <a:rPr lang="en-US" sz="4000" b="1" i="1" dirty="0" smtClean="0">
                <a:solidFill>
                  <a:srgbClr val="EBF1DE"/>
                </a:solidFill>
                <a:latin typeface="Book Antiqua"/>
                <a:cs typeface="Book Antiqua"/>
              </a:rPr>
              <a:t>y</a:t>
            </a:r>
            <a:r>
              <a:rPr lang="en-US" sz="4000" b="1" i="1" baseline="30000" dirty="0" smtClean="0">
                <a:solidFill>
                  <a:srgbClr val="EBF1DE"/>
                </a:solidFill>
                <a:latin typeface="Book Antiqua"/>
                <a:cs typeface="Book Antiqua"/>
              </a:rPr>
              <a:t>2</a:t>
            </a:r>
            <a:r>
              <a:rPr lang="en-US" sz="4000" b="1" i="1" dirty="0" smtClean="0">
                <a:solidFill>
                  <a:srgbClr val="EBF1DE"/>
                </a:solidFill>
                <a:latin typeface="Book Antiqua"/>
                <a:cs typeface="Book Antiqua"/>
              </a:rPr>
              <a:t> = x</a:t>
            </a:r>
            <a:r>
              <a:rPr lang="en-US" sz="4000" b="1" i="1" baseline="30000" dirty="0" smtClean="0">
                <a:solidFill>
                  <a:srgbClr val="EBF1DE"/>
                </a:solidFill>
                <a:latin typeface="Book Antiqua"/>
                <a:cs typeface="Book Antiqua"/>
              </a:rPr>
              <a:t>3</a:t>
            </a:r>
            <a:r>
              <a:rPr lang="en-US" sz="4000" b="1" i="1" dirty="0" smtClean="0">
                <a:solidFill>
                  <a:srgbClr val="EBF1DE"/>
                </a:solidFill>
                <a:latin typeface="Book Antiqua"/>
                <a:cs typeface="Book Antiqua"/>
              </a:rPr>
              <a:t> + 7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Transferring a Coin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672" y="2921000"/>
            <a:ext cx="1270661" cy="12706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872" y="2921000"/>
            <a:ext cx="1270661" cy="1270661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606800" y="3348897"/>
            <a:ext cx="1981200" cy="41486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57961" y="1278596"/>
            <a:ext cx="7313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Alice signs </a:t>
            </a:r>
            <a:r>
              <a:rPr lang="en-US" sz="2400" i="1" dirty="0" smtClean="0"/>
              <a:t>m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= { “I give coin </a:t>
            </a:r>
            <a:r>
              <a:rPr lang="en-US" sz="2400" i="1" dirty="0" smtClean="0">
                <a:latin typeface="Cambria Math"/>
                <a:cs typeface="Cambria Math"/>
              </a:rPr>
              <a:t>x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A</a:t>
            </a:r>
            <a:r>
              <a:rPr lang="en-US" sz="2400" dirty="0" smtClean="0">
                <a:latin typeface="Cambria Math"/>
                <a:cs typeface="Cambria Math"/>
              </a:rPr>
              <a:t>, </a:t>
            </a:r>
            <a:r>
              <a:rPr lang="en-US" sz="2400" i="1" dirty="0" smtClean="0">
                <a:latin typeface="Cambria Math"/>
                <a:cs typeface="Cambria Math"/>
              </a:rPr>
              <a:t>t</a:t>
            </a:r>
            <a:r>
              <a:rPr lang="en-US" sz="2400" dirty="0" smtClean="0"/>
              <a:t> to address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B</a:t>
            </a:r>
            <a:r>
              <a:rPr lang="en-US" sz="2400" dirty="0" smtClean="0"/>
              <a:t>.”} with </a:t>
            </a:r>
            <a:r>
              <a:rPr lang="en-US" sz="24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KR</a:t>
            </a:r>
            <a:r>
              <a:rPr lang="en-US" sz="2400" baseline="-25000" dirty="0" smtClean="0">
                <a:solidFill>
                  <a:srgbClr val="FF0000"/>
                </a:solidFill>
                <a:latin typeface="Cambria Math"/>
                <a:cs typeface="Cambria Math"/>
              </a:rPr>
              <a:t>A</a:t>
            </a:r>
            <a:r>
              <a:rPr lang="en-US" sz="2400" dirty="0" smtClean="0"/>
              <a:t>.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318000" y="4232301"/>
            <a:ext cx="4193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does Bob transfer </a:t>
            </a:r>
            <a:r>
              <a:rPr lang="en-US" i="1" dirty="0" smtClean="0">
                <a:latin typeface="Cambria Math"/>
                <a:cs typeface="Cambria Math"/>
              </a:rPr>
              <a:t>x</a:t>
            </a:r>
            <a:r>
              <a:rPr lang="en-US" dirty="0" smtClean="0"/>
              <a:t> to Colleen (</a:t>
            </a:r>
            <a:r>
              <a:rPr lang="en-US" i="1" dirty="0" smtClean="0">
                <a:latin typeface="Cambria Math"/>
                <a:cs typeface="Cambria Math"/>
              </a:rPr>
              <a:t>KU</a:t>
            </a:r>
            <a:r>
              <a:rPr lang="en-US" baseline="-25000" dirty="0" smtClean="0">
                <a:latin typeface="Cambria Math"/>
                <a:cs typeface="Cambria Math"/>
              </a:rPr>
              <a:t>C</a:t>
            </a:r>
            <a:r>
              <a:rPr lang="en-US" dirty="0" smtClean="0"/>
              <a:t>)?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800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Transferring a Coin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672" y="2921000"/>
            <a:ext cx="1270661" cy="12706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872" y="2921000"/>
            <a:ext cx="1270661" cy="1270661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606800" y="3348897"/>
            <a:ext cx="1981200" cy="41486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90600" y="1123950"/>
            <a:ext cx="7313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Alice signs </a:t>
            </a:r>
            <a:r>
              <a:rPr lang="en-US" sz="2400" i="1" dirty="0" smtClean="0"/>
              <a:t>m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= { “I give coin </a:t>
            </a:r>
            <a:r>
              <a:rPr lang="en-US" sz="2400" i="1" dirty="0" smtClean="0">
                <a:latin typeface="Cambria Math"/>
                <a:cs typeface="Cambria Math"/>
              </a:rPr>
              <a:t>x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A</a:t>
            </a:r>
            <a:r>
              <a:rPr lang="en-US" sz="2400" dirty="0" smtClean="0">
                <a:latin typeface="Cambria Math"/>
                <a:cs typeface="Cambria Math"/>
              </a:rPr>
              <a:t>, </a:t>
            </a:r>
            <a:r>
              <a:rPr lang="en-US" sz="2400" i="1" dirty="0" smtClean="0">
                <a:latin typeface="Cambria Math"/>
                <a:cs typeface="Cambria Math"/>
              </a:rPr>
              <a:t>t</a:t>
            </a:r>
            <a:r>
              <a:rPr lang="en-US" sz="2400" dirty="0" smtClean="0"/>
              <a:t> to address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B</a:t>
            </a:r>
            <a:r>
              <a:rPr lang="en-US" sz="2400" dirty="0" smtClean="0"/>
              <a:t>.”} with </a:t>
            </a:r>
            <a:r>
              <a:rPr lang="en-US" sz="24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KR</a:t>
            </a:r>
            <a:r>
              <a:rPr lang="en-US" sz="2400" baseline="-25000" dirty="0" smtClean="0">
                <a:solidFill>
                  <a:srgbClr val="FF0000"/>
                </a:solidFill>
                <a:latin typeface="Cambria Math"/>
                <a:cs typeface="Cambria Math"/>
              </a:rPr>
              <a:t>A</a:t>
            </a:r>
            <a:r>
              <a:rPr lang="en-US" sz="2400" dirty="0" smtClean="0"/>
              <a:t>. 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81000" y="1962150"/>
            <a:ext cx="7313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Bob signs </a:t>
            </a:r>
            <a:r>
              <a:rPr lang="en-US" sz="2400" i="1" dirty="0" smtClean="0"/>
              <a:t>m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= { “I give coin </a:t>
            </a:r>
            <a:r>
              <a:rPr lang="en-US" sz="2400" i="1" dirty="0" smtClean="0">
                <a:latin typeface="Cambria Math"/>
                <a:cs typeface="Cambria Math"/>
              </a:rPr>
              <a:t>x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A</a:t>
            </a:r>
            <a:r>
              <a:rPr lang="en-US" sz="2400" dirty="0" smtClean="0">
                <a:latin typeface="Cambria Math"/>
                <a:cs typeface="Cambria Math"/>
              </a:rPr>
              <a:t>, </a:t>
            </a:r>
            <a:r>
              <a:rPr lang="en-US" sz="2400" i="1" dirty="0" smtClean="0">
                <a:latin typeface="Cambria Math"/>
                <a:cs typeface="Cambria Math"/>
              </a:rPr>
              <a:t>t</a:t>
            </a:r>
            <a:r>
              <a:rPr lang="en-US" sz="2400" dirty="0" smtClean="0"/>
              <a:t>, given to me by </a:t>
            </a:r>
            <a:r>
              <a:rPr lang="en-US" sz="2400" i="1" dirty="0"/>
              <a:t>m</a:t>
            </a:r>
            <a:r>
              <a:rPr lang="en-US" sz="2400" baseline="-25000" dirty="0"/>
              <a:t>1</a:t>
            </a:r>
            <a:r>
              <a:rPr lang="en-US" sz="2400" dirty="0" smtClean="0"/>
              <a:t>to address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C</a:t>
            </a:r>
            <a:r>
              <a:rPr lang="en-US" sz="2400" dirty="0" smtClean="0"/>
              <a:t>.”} with </a:t>
            </a:r>
            <a:r>
              <a:rPr lang="en-US" sz="2400" i="1" dirty="0" smtClean="0">
                <a:solidFill>
                  <a:srgbClr val="0000FF"/>
                </a:solidFill>
                <a:latin typeface="Cambria Math"/>
                <a:cs typeface="Cambria Math"/>
              </a:rPr>
              <a:t>KR</a:t>
            </a:r>
            <a:r>
              <a:rPr lang="en-US" sz="2400" baseline="-25000" dirty="0" smtClean="0">
                <a:solidFill>
                  <a:srgbClr val="0000FF"/>
                </a:solidFill>
                <a:latin typeface="Cambria Math"/>
                <a:cs typeface="Cambria Math"/>
              </a:rPr>
              <a:t>B</a:t>
            </a:r>
            <a:r>
              <a:rPr lang="en-US" sz="2400" dirty="0" smtClean="0"/>
              <a:t>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79820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Transferring a Coin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600200" y="910590"/>
            <a:ext cx="7313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Alice signs </a:t>
            </a:r>
            <a:r>
              <a:rPr lang="en-US" sz="2400" i="1" dirty="0" smtClean="0"/>
              <a:t>m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= { “I give coin </a:t>
            </a:r>
            <a:r>
              <a:rPr lang="en-US" sz="2400" i="1" dirty="0" smtClean="0">
                <a:latin typeface="Cambria Math"/>
                <a:cs typeface="Cambria Math"/>
              </a:rPr>
              <a:t>x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A</a:t>
            </a:r>
            <a:r>
              <a:rPr lang="en-US" sz="2400" dirty="0" smtClean="0">
                <a:latin typeface="Cambria Math"/>
                <a:cs typeface="Cambria Math"/>
              </a:rPr>
              <a:t>, </a:t>
            </a:r>
            <a:r>
              <a:rPr lang="en-US" sz="2400" i="1" dirty="0" smtClean="0">
                <a:latin typeface="Cambria Math"/>
                <a:cs typeface="Cambria Math"/>
              </a:rPr>
              <a:t>t</a:t>
            </a:r>
            <a:r>
              <a:rPr lang="en-US" sz="2400" dirty="0" smtClean="0"/>
              <a:t> to address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B</a:t>
            </a:r>
            <a:r>
              <a:rPr lang="en-US" sz="2400" dirty="0" smtClean="0"/>
              <a:t>.”} with </a:t>
            </a:r>
            <a:r>
              <a:rPr lang="en-US" sz="24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KR</a:t>
            </a:r>
            <a:r>
              <a:rPr lang="en-US" sz="2400" baseline="-25000" dirty="0" smtClean="0">
                <a:solidFill>
                  <a:srgbClr val="FF0000"/>
                </a:solidFill>
                <a:latin typeface="Cambria Math"/>
                <a:cs typeface="Cambria Math"/>
              </a:rPr>
              <a:t>A</a:t>
            </a:r>
            <a:r>
              <a:rPr lang="en-US" sz="2400" dirty="0" smtClean="0"/>
              <a:t>. 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990600" y="1748790"/>
            <a:ext cx="7313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Bob signs </a:t>
            </a:r>
            <a:r>
              <a:rPr lang="en-US" sz="2400" i="1" dirty="0" smtClean="0"/>
              <a:t>m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= { “I give coin </a:t>
            </a:r>
            <a:r>
              <a:rPr lang="en-US" sz="2400" i="1" dirty="0" smtClean="0">
                <a:latin typeface="Cambria Math"/>
                <a:cs typeface="Cambria Math"/>
              </a:rPr>
              <a:t>x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A</a:t>
            </a:r>
            <a:r>
              <a:rPr lang="en-US" sz="2400" dirty="0" smtClean="0">
                <a:latin typeface="Cambria Math"/>
                <a:cs typeface="Cambria Math"/>
              </a:rPr>
              <a:t>, </a:t>
            </a:r>
            <a:r>
              <a:rPr lang="en-US" sz="2400" i="1" dirty="0" smtClean="0">
                <a:latin typeface="Cambria Math"/>
                <a:cs typeface="Cambria Math"/>
              </a:rPr>
              <a:t>t</a:t>
            </a:r>
            <a:r>
              <a:rPr lang="en-US" sz="2400" dirty="0" smtClean="0"/>
              <a:t>, given to me by </a:t>
            </a:r>
            <a:r>
              <a:rPr lang="en-US" sz="2400" i="1" dirty="0"/>
              <a:t>m</a:t>
            </a:r>
            <a:r>
              <a:rPr lang="en-US" sz="2400" baseline="-25000" dirty="0"/>
              <a:t>1</a:t>
            </a:r>
            <a:r>
              <a:rPr lang="en-US" sz="2400" dirty="0" smtClean="0"/>
              <a:t>to address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C</a:t>
            </a:r>
            <a:r>
              <a:rPr lang="en-US" sz="2400" dirty="0" smtClean="0"/>
              <a:t>.”} with </a:t>
            </a:r>
            <a:r>
              <a:rPr lang="en-US" sz="2400" i="1" dirty="0" smtClean="0">
                <a:solidFill>
                  <a:srgbClr val="0000FF"/>
                </a:solidFill>
                <a:latin typeface="Cambria Math"/>
                <a:cs typeface="Cambria Math"/>
              </a:rPr>
              <a:t>KR</a:t>
            </a:r>
            <a:r>
              <a:rPr lang="en-US" sz="2400" baseline="-25000" dirty="0" smtClean="0">
                <a:solidFill>
                  <a:srgbClr val="0000FF"/>
                </a:solidFill>
                <a:latin typeface="Cambria Math"/>
                <a:cs typeface="Cambria Math"/>
              </a:rPr>
              <a:t>B</a:t>
            </a:r>
            <a:r>
              <a:rPr lang="en-US" sz="2400" dirty="0" smtClean="0"/>
              <a:t>. 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" y="2784257"/>
            <a:ext cx="7313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Colleen signs </a:t>
            </a:r>
            <a:r>
              <a:rPr lang="en-US" sz="2400" i="1" dirty="0" smtClean="0"/>
              <a:t>m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= { “I give coin </a:t>
            </a:r>
            <a:r>
              <a:rPr lang="en-US" sz="2400" i="1" dirty="0" smtClean="0">
                <a:latin typeface="Cambria Math"/>
                <a:cs typeface="Cambria Math"/>
              </a:rPr>
              <a:t>x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A</a:t>
            </a:r>
            <a:r>
              <a:rPr lang="en-US" sz="2400" dirty="0" smtClean="0">
                <a:latin typeface="Cambria Math"/>
                <a:cs typeface="Cambria Math"/>
              </a:rPr>
              <a:t>, </a:t>
            </a:r>
            <a:r>
              <a:rPr lang="en-US" sz="2400" i="1" dirty="0" smtClean="0">
                <a:latin typeface="Cambria Math"/>
                <a:cs typeface="Cambria Math"/>
              </a:rPr>
              <a:t>t</a:t>
            </a:r>
            <a:r>
              <a:rPr lang="en-US" sz="2400" dirty="0" smtClean="0"/>
              <a:t>, given to me by </a:t>
            </a:r>
            <a:r>
              <a:rPr lang="en-US" sz="2400" i="1" dirty="0" smtClean="0"/>
              <a:t>m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to address </a:t>
            </a:r>
            <a:r>
              <a:rPr lang="en-US" sz="2400" i="1" dirty="0" smtClean="0">
                <a:latin typeface="Cambria Math"/>
                <a:cs typeface="Cambria Math"/>
              </a:rPr>
              <a:t>KU</a:t>
            </a:r>
            <a:r>
              <a:rPr lang="en-US" sz="2400" baseline="-25000" dirty="0" smtClean="0">
                <a:latin typeface="Cambria Math"/>
                <a:cs typeface="Cambria Math"/>
              </a:rPr>
              <a:t>D</a:t>
            </a:r>
            <a:r>
              <a:rPr lang="en-US" sz="2400" dirty="0" smtClean="0"/>
              <a:t>.”} with </a:t>
            </a:r>
            <a:r>
              <a:rPr lang="en-US" sz="2400" i="1" dirty="0" smtClean="0">
                <a:solidFill>
                  <a:srgbClr val="0000FF"/>
                </a:solidFill>
                <a:latin typeface="Cambria Math"/>
                <a:cs typeface="Cambria Math"/>
              </a:rPr>
              <a:t>KR</a:t>
            </a:r>
            <a:r>
              <a:rPr lang="en-US" sz="2400" baseline="-25000" dirty="0">
                <a:solidFill>
                  <a:srgbClr val="0000FF"/>
                </a:solidFill>
                <a:latin typeface="Cambria Math"/>
                <a:cs typeface="Cambria Math"/>
              </a:rPr>
              <a:t>C</a:t>
            </a:r>
            <a:r>
              <a:rPr lang="en-US" sz="2400" dirty="0" smtClean="0"/>
              <a:t>.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57200" y="3881120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18640" y="4058473"/>
            <a:ext cx="6796001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This does not prevent double spending!  (Next week)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4074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Asymmetry Required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5142278" cy="356711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Need a function </a:t>
            </a:r>
            <a:r>
              <a:rPr lang="en-US" i="1" dirty="0" smtClean="0">
                <a:solidFill>
                  <a:schemeClr val="accent6">
                    <a:lumMod val="75000"/>
                  </a:schemeClr>
                </a:solidFill>
                <a:latin typeface="Cambria Math"/>
                <a:cs typeface="Cambria Math"/>
              </a:rPr>
              <a:t>f</a:t>
            </a:r>
            <a:r>
              <a:rPr lang="en-US" dirty="0" smtClean="0"/>
              <a:t>  that is:</a:t>
            </a:r>
          </a:p>
          <a:p>
            <a:pPr marL="0" indent="0">
              <a:buNone/>
            </a:pPr>
            <a:r>
              <a:rPr lang="en-US" b="1" dirty="0" smtClean="0"/>
              <a:t>Easy to compute: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800" dirty="0" smtClean="0"/>
              <a:t>given </a:t>
            </a:r>
            <a:r>
              <a:rPr lang="en-US" sz="28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x</a:t>
            </a:r>
            <a:r>
              <a:rPr lang="en-US" sz="2800" dirty="0" smtClean="0"/>
              <a:t>, </a:t>
            </a:r>
            <a:r>
              <a:rPr lang="en-US" sz="2800" b="1" dirty="0" smtClean="0"/>
              <a:t>easy</a:t>
            </a:r>
            <a:r>
              <a:rPr lang="en-US" sz="2800" dirty="0" smtClean="0"/>
              <a:t> to compute </a:t>
            </a:r>
            <a:r>
              <a:rPr lang="en-US" sz="2800" i="1" dirty="0" smtClean="0">
                <a:solidFill>
                  <a:schemeClr val="accent6"/>
                </a:solidFill>
                <a:latin typeface="Cambria Math"/>
                <a:cs typeface="Cambria Math"/>
              </a:rPr>
              <a:t>f </a:t>
            </a:r>
            <a:r>
              <a:rPr lang="en-US" sz="2800" dirty="0" smtClean="0">
                <a:solidFill>
                  <a:schemeClr val="accent6"/>
                </a:solidFill>
                <a:latin typeface="Cambria Math"/>
                <a:cs typeface="Cambria Math"/>
              </a:rPr>
              <a:t>(</a:t>
            </a:r>
            <a:r>
              <a:rPr lang="en-US" sz="28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x</a:t>
            </a:r>
            <a:r>
              <a:rPr lang="en-US" sz="2800" dirty="0" smtClean="0">
                <a:solidFill>
                  <a:schemeClr val="accent6"/>
                </a:solidFill>
                <a:latin typeface="Cambria Math"/>
                <a:cs typeface="Cambria Math"/>
              </a:rPr>
              <a:t>)</a:t>
            </a:r>
            <a:endParaRPr lang="en-US" dirty="0" smtClean="0">
              <a:solidFill>
                <a:schemeClr val="accent6"/>
              </a:solidFill>
            </a:endParaRPr>
          </a:p>
          <a:p>
            <a:pPr marL="57150" indent="0">
              <a:buNone/>
            </a:pPr>
            <a:r>
              <a:rPr lang="en-US" b="1" dirty="0" smtClean="0"/>
              <a:t>Hard to invert:</a:t>
            </a:r>
            <a:r>
              <a:rPr lang="en-US" dirty="0" smtClean="0"/>
              <a:t> </a:t>
            </a:r>
          </a:p>
          <a:p>
            <a:pPr marL="57150" indent="0">
              <a:buNone/>
            </a:pPr>
            <a:r>
              <a:rPr lang="en-US" dirty="0"/>
              <a:t>	</a:t>
            </a:r>
            <a:r>
              <a:rPr lang="en-US" sz="2800" dirty="0" smtClean="0"/>
              <a:t>given </a:t>
            </a:r>
            <a:r>
              <a:rPr lang="en-US" sz="2800" i="1" dirty="0">
                <a:solidFill>
                  <a:schemeClr val="accent6"/>
                </a:solidFill>
                <a:latin typeface="Cambria Math"/>
                <a:cs typeface="Cambria Math"/>
              </a:rPr>
              <a:t>f </a:t>
            </a:r>
            <a:r>
              <a:rPr lang="en-US" sz="2800" dirty="0">
                <a:solidFill>
                  <a:schemeClr val="accent6"/>
                </a:solidFill>
                <a:latin typeface="Cambria Math"/>
                <a:cs typeface="Cambria Math"/>
              </a:rPr>
              <a:t>(</a:t>
            </a:r>
            <a:r>
              <a:rPr lang="en-US" sz="2800" i="1" dirty="0">
                <a:solidFill>
                  <a:srgbClr val="FF0000"/>
                </a:solidFill>
                <a:latin typeface="Cambria Math"/>
                <a:cs typeface="Cambria Math"/>
              </a:rPr>
              <a:t>x</a:t>
            </a:r>
            <a:r>
              <a:rPr lang="en-US" sz="2800" dirty="0">
                <a:solidFill>
                  <a:schemeClr val="accent6"/>
                </a:solidFill>
                <a:latin typeface="Cambria Math"/>
                <a:cs typeface="Cambria Math"/>
              </a:rPr>
              <a:t>)</a:t>
            </a:r>
            <a:r>
              <a:rPr lang="en-US" sz="2800" dirty="0" smtClean="0"/>
              <a:t>, </a:t>
            </a:r>
            <a:r>
              <a:rPr lang="en-US" sz="2800" b="1" dirty="0" smtClean="0"/>
              <a:t>hard</a:t>
            </a:r>
            <a:r>
              <a:rPr lang="en-US" sz="2800" dirty="0" smtClean="0"/>
              <a:t> </a:t>
            </a:r>
            <a:r>
              <a:rPr lang="en-US" sz="2800" dirty="0"/>
              <a:t>to compute </a:t>
            </a:r>
            <a:r>
              <a:rPr lang="en-US" sz="28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x</a:t>
            </a:r>
          </a:p>
          <a:p>
            <a:pPr marL="57150" indent="0">
              <a:buNone/>
            </a:pPr>
            <a:r>
              <a:rPr lang="en-US" b="1" dirty="0" smtClean="0"/>
              <a:t>Has a </a:t>
            </a:r>
            <a:r>
              <a:rPr lang="en-US" b="1" dirty="0" smtClean="0">
                <a:solidFill>
                  <a:schemeClr val="accent5"/>
                </a:solidFill>
              </a:rPr>
              <a:t>trap-door</a:t>
            </a:r>
            <a:r>
              <a:rPr lang="en-US" b="1" dirty="0" smtClean="0"/>
              <a:t>:</a:t>
            </a:r>
          </a:p>
          <a:p>
            <a:pPr marL="457200" lvl="1" indent="0">
              <a:buNone/>
            </a:pPr>
            <a:r>
              <a:rPr lang="en-US" dirty="0" smtClean="0"/>
              <a:t>given </a:t>
            </a:r>
            <a:r>
              <a:rPr lang="en-US" i="1" dirty="0">
                <a:solidFill>
                  <a:schemeClr val="accent6"/>
                </a:solidFill>
                <a:latin typeface="Cambria Math"/>
                <a:cs typeface="Cambria Math"/>
              </a:rPr>
              <a:t>f </a:t>
            </a:r>
            <a:r>
              <a:rPr lang="en-US" dirty="0">
                <a:solidFill>
                  <a:schemeClr val="accent6"/>
                </a:solidFill>
                <a:latin typeface="Cambria Math"/>
                <a:cs typeface="Cambria Math"/>
              </a:rPr>
              <a:t>(</a:t>
            </a:r>
            <a:r>
              <a:rPr lang="en-US" i="1" dirty="0">
                <a:solidFill>
                  <a:srgbClr val="FF0000"/>
                </a:solidFill>
                <a:latin typeface="Cambria Math"/>
                <a:cs typeface="Cambria Math"/>
              </a:rPr>
              <a:t>x</a:t>
            </a:r>
            <a:r>
              <a:rPr lang="en-US" dirty="0">
                <a:solidFill>
                  <a:schemeClr val="accent6"/>
                </a:solidFill>
                <a:latin typeface="Cambria Math"/>
                <a:cs typeface="Cambria Math"/>
              </a:rPr>
              <a:t>)</a:t>
            </a:r>
            <a:r>
              <a:rPr lang="en-US" dirty="0" smtClean="0">
                <a:latin typeface="Cambria Math"/>
                <a:cs typeface="Cambria Math"/>
              </a:rPr>
              <a:t>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chemeClr val="accent5"/>
                </a:solidFill>
                <a:latin typeface="Cambria Math"/>
                <a:cs typeface="Cambria Math"/>
              </a:rPr>
              <a:t>t</a:t>
            </a:r>
            <a:r>
              <a:rPr lang="en-US" dirty="0" smtClean="0"/>
              <a:t>, </a:t>
            </a:r>
          </a:p>
          <a:p>
            <a:pPr marL="457200" lvl="1" indent="0">
              <a:buNone/>
            </a:pPr>
            <a:r>
              <a:rPr lang="en-US" b="1" dirty="0" smtClean="0"/>
              <a:t>	easy</a:t>
            </a:r>
            <a:r>
              <a:rPr lang="en-US" dirty="0" smtClean="0"/>
              <a:t> </a:t>
            </a:r>
            <a:r>
              <a:rPr lang="en-US" dirty="0"/>
              <a:t>to compute </a:t>
            </a:r>
            <a:r>
              <a:rPr lang="en-US" i="1" dirty="0">
                <a:solidFill>
                  <a:srgbClr val="FF0000"/>
                </a:solidFill>
                <a:latin typeface="Cambria Math"/>
                <a:cs typeface="Cambria Math"/>
              </a:rPr>
              <a:t>x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0439" t="14833" r="22525"/>
          <a:stretch/>
        </p:blipFill>
        <p:spPr>
          <a:xfrm>
            <a:off x="5257801" y="1173713"/>
            <a:ext cx="3772391" cy="31685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1037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8237" b="6705"/>
          <a:stretch/>
        </p:blipFill>
        <p:spPr>
          <a:xfrm>
            <a:off x="1" y="8882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02699"/>
            <a:ext cx="8229600" cy="857250"/>
          </a:xfrm>
        </p:spPr>
        <p:txBody>
          <a:bodyPr/>
          <a:lstStyle/>
          <a:p>
            <a:r>
              <a:rPr lang="en-US" b="1" dirty="0" smtClean="0">
                <a:solidFill>
                  <a:srgbClr val="FFFF00"/>
                </a:solidFill>
              </a:rPr>
              <a:t>Elliptic Curve Cryptography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076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 descr="Screen Shot 2015-01-20 at 9.48.53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25" y="133222"/>
            <a:ext cx="4904171" cy="47260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r="83112"/>
          <a:stretch/>
        </p:blipFill>
        <p:spPr>
          <a:xfrm>
            <a:off x="5855576" y="605403"/>
            <a:ext cx="2835902" cy="8106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r="81678"/>
          <a:stretch/>
        </p:blipFill>
        <p:spPr>
          <a:xfrm>
            <a:off x="5834524" y="1620884"/>
            <a:ext cx="2967346" cy="7818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50535" y="3703586"/>
            <a:ext cx="3451335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Real numbers are useless!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42679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181239"/>
            <a:ext cx="809511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A </a:t>
            </a:r>
            <a:r>
              <a:rPr lang="en-US" sz="2400" b="1" dirty="0"/>
              <a:t>group</a:t>
            </a:r>
            <a:r>
              <a:rPr lang="en-US" sz="2400" dirty="0"/>
              <a:t> is a set,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/>
              <a:t>, on </a:t>
            </a:r>
            <a:r>
              <a:rPr lang="en-US" sz="2400" dirty="0" smtClean="0"/>
              <a:t>which </a:t>
            </a:r>
            <a:r>
              <a:rPr lang="en-US" sz="2400" dirty="0"/>
              <a:t>the operation </a:t>
            </a:r>
            <a:r>
              <a:rPr lang="en-US" sz="2400" dirty="0">
                <a:latin typeface="Cambria Math"/>
                <a:cs typeface="Cambria Math"/>
              </a:rPr>
              <a:t>⊕</a:t>
            </a:r>
            <a:r>
              <a:rPr lang="en-US" sz="2400" dirty="0"/>
              <a:t> is defined with the following properties</a:t>
            </a:r>
            <a:r>
              <a:rPr lang="en-US" sz="2400" dirty="0" smtClean="0"/>
              <a:t>: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Closure:</a:t>
            </a:r>
            <a:r>
              <a:rPr lang="en-US" sz="2400" dirty="0"/>
              <a:t> for 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 smtClean="0"/>
              <a:t>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Associative:</a:t>
            </a:r>
            <a:r>
              <a:rPr lang="en-US" sz="2400" dirty="0"/>
              <a:t> for 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c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>
                <a:latin typeface="Cambria Math"/>
                <a:cs typeface="Cambria Math"/>
              </a:rPr>
              <a:t>, (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) ⊕ </a:t>
            </a:r>
            <a:r>
              <a:rPr lang="en-US" sz="2400" i="1" dirty="0">
                <a:latin typeface="Cambria Math"/>
                <a:cs typeface="Cambria Math"/>
              </a:rPr>
              <a:t>c</a:t>
            </a:r>
            <a:r>
              <a:rPr lang="en-US" sz="2400" dirty="0">
                <a:latin typeface="Cambria Math"/>
                <a:cs typeface="Cambria Math"/>
              </a:rPr>
              <a:t> =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(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c</a:t>
            </a:r>
            <a:r>
              <a:rPr lang="en-US" sz="2400" dirty="0">
                <a:latin typeface="Cambria Math"/>
                <a:cs typeface="Cambria Math"/>
              </a:rPr>
              <a:t>)</a:t>
            </a:r>
            <a:r>
              <a:rPr lang="en-US" sz="2400" dirty="0" smtClean="0"/>
              <a:t>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Identity:</a:t>
            </a:r>
            <a:r>
              <a:rPr lang="en-US" sz="2400" dirty="0"/>
              <a:t> there is some element, </a:t>
            </a:r>
            <a:r>
              <a:rPr lang="en-US" sz="2400" b="1" dirty="0">
                <a:latin typeface="Cambria Math"/>
                <a:cs typeface="Cambria Math"/>
              </a:rPr>
              <a:t>0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/>
              <a:t>, such </a:t>
            </a:r>
            <a:r>
              <a:rPr lang="en-US" sz="2400" dirty="0" smtClean="0"/>
              <a:t>that: </a:t>
            </a:r>
          </a:p>
          <a:p>
            <a:pPr lvl="1"/>
            <a:r>
              <a:rPr lang="en-US" sz="2400" dirty="0"/>
              <a:t>	</a:t>
            </a:r>
            <a:r>
              <a:rPr lang="en-US" sz="2400" dirty="0" smtClean="0"/>
              <a:t>for </a:t>
            </a:r>
            <a:r>
              <a:rPr lang="en-US" sz="2400" dirty="0"/>
              <a:t>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b="1" dirty="0">
                <a:latin typeface="Cambria Math"/>
                <a:cs typeface="Cambria Math"/>
              </a:rPr>
              <a:t>0</a:t>
            </a:r>
            <a:r>
              <a:rPr lang="en-US" sz="2400" dirty="0">
                <a:latin typeface="Cambria Math"/>
                <a:cs typeface="Cambria Math"/>
              </a:rPr>
              <a:t> = </a:t>
            </a:r>
            <a:r>
              <a:rPr lang="en-US" sz="2400" b="1" dirty="0">
                <a:latin typeface="Cambria Math"/>
                <a:cs typeface="Cambria Math"/>
              </a:rPr>
              <a:t>0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=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 smtClean="0"/>
              <a:t>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Inverse: </a:t>
            </a:r>
            <a:r>
              <a:rPr lang="en-US" sz="2400" dirty="0"/>
              <a:t>for 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/>
              <a:t>, there exists an inverse, </a:t>
            </a:r>
            <a:r>
              <a:rPr lang="en-US" sz="2400" dirty="0">
                <a:latin typeface="Cambria Math"/>
                <a:cs typeface="Cambria Math"/>
              </a:rPr>
              <a:t>-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/>
              <a:t>, such that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(-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) = 0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65547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97342" y="168748"/>
            <a:ext cx="8619085" cy="163121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 dirty="0" smtClean="0"/>
              <a:t>Closure</a:t>
            </a:r>
            <a:r>
              <a:rPr lang="en-US" sz="2000" b="1" dirty="0"/>
              <a:t>:</a:t>
            </a:r>
            <a:r>
              <a:rPr lang="en-US" sz="2000" dirty="0"/>
              <a:t> 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Associative:</a:t>
            </a:r>
            <a:r>
              <a:rPr lang="en-US" sz="2000" dirty="0"/>
              <a:t> 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(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) ⊕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(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)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Identity:</a:t>
            </a:r>
            <a:r>
              <a:rPr lang="en-US" sz="2000" dirty="0"/>
              <a:t> there is some element,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such </a:t>
            </a:r>
            <a:r>
              <a:rPr lang="en-US" sz="2000" dirty="0" smtClean="0"/>
              <a:t>that: </a:t>
            </a:r>
          </a:p>
          <a:p>
            <a:pPr lvl="1"/>
            <a:r>
              <a:rPr lang="en-US" sz="2000" dirty="0"/>
              <a:t>	</a:t>
            </a:r>
            <a:r>
              <a:rPr lang="en-US" sz="2000" dirty="0" smtClean="0"/>
              <a:t>for </a:t>
            </a:r>
            <a:r>
              <a:rPr lang="en-US" sz="2000" dirty="0"/>
              <a:t>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Inverse: </a:t>
            </a:r>
            <a:r>
              <a:rPr lang="en-US" sz="2000" dirty="0"/>
              <a:t>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there exists an inverse, </a:t>
            </a:r>
            <a:r>
              <a:rPr lang="en-US" sz="2000" dirty="0">
                <a:latin typeface="Cambria Math"/>
                <a:cs typeface="Cambria Math"/>
              </a:rPr>
              <a:t>-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such that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(-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) = 0</a:t>
            </a:r>
            <a:r>
              <a:rPr lang="en-US" sz="20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7342" y="1930976"/>
            <a:ext cx="3006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Is </a:t>
            </a:r>
            <a:r>
              <a:rPr lang="en-US" sz="2400" i="1" dirty="0" smtClean="0">
                <a:latin typeface="Cambria Math"/>
                <a:cs typeface="Cambria Math"/>
              </a:rPr>
              <a:t>Integers</a:t>
            </a:r>
            <a:r>
              <a:rPr lang="en-US" sz="2400" dirty="0" smtClean="0"/>
              <a:t>, </a:t>
            </a:r>
            <a:r>
              <a:rPr lang="en-US" sz="2400" b="1" dirty="0" smtClean="0"/>
              <a:t>+</a:t>
            </a:r>
            <a:r>
              <a:rPr lang="en-US" sz="2400" dirty="0" smtClean="0"/>
              <a:t> a group?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911446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97342" y="168748"/>
            <a:ext cx="8619085" cy="163121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 dirty="0" smtClean="0"/>
              <a:t>Closure</a:t>
            </a:r>
            <a:r>
              <a:rPr lang="en-US" sz="2000" b="1" dirty="0"/>
              <a:t>:</a:t>
            </a:r>
            <a:r>
              <a:rPr lang="en-US" sz="2000" dirty="0"/>
              <a:t> 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Associative:</a:t>
            </a:r>
            <a:r>
              <a:rPr lang="en-US" sz="2000" dirty="0"/>
              <a:t> 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(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) ⊕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(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)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Identity:</a:t>
            </a:r>
            <a:r>
              <a:rPr lang="en-US" sz="2000" dirty="0"/>
              <a:t> there is some element,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such </a:t>
            </a:r>
            <a:r>
              <a:rPr lang="en-US" sz="2000" dirty="0" smtClean="0"/>
              <a:t>that: </a:t>
            </a:r>
          </a:p>
          <a:p>
            <a:pPr lvl="1"/>
            <a:r>
              <a:rPr lang="en-US" sz="2000" dirty="0"/>
              <a:t>	</a:t>
            </a:r>
            <a:r>
              <a:rPr lang="en-US" sz="2000" dirty="0" smtClean="0"/>
              <a:t>for </a:t>
            </a:r>
            <a:r>
              <a:rPr lang="en-US" sz="2000" dirty="0"/>
              <a:t>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Inverse: </a:t>
            </a:r>
            <a:r>
              <a:rPr lang="en-US" sz="2000" dirty="0"/>
              <a:t>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there exists an inverse, </a:t>
            </a:r>
            <a:r>
              <a:rPr lang="en-US" sz="2000" dirty="0">
                <a:latin typeface="Cambria Math"/>
                <a:cs typeface="Cambria Math"/>
              </a:rPr>
              <a:t>-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such that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(-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) = 0</a:t>
            </a:r>
            <a:r>
              <a:rPr lang="en-US" sz="20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7342" y="1930976"/>
            <a:ext cx="3046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Is </a:t>
            </a:r>
            <a:r>
              <a:rPr lang="en-US" sz="2400" i="1" dirty="0" smtClean="0">
                <a:latin typeface="Cambria Math"/>
                <a:cs typeface="Cambria Math"/>
              </a:rPr>
              <a:t>Naturals</a:t>
            </a:r>
            <a:r>
              <a:rPr lang="en-US" sz="2400" dirty="0" smtClean="0"/>
              <a:t>, </a:t>
            </a:r>
            <a:r>
              <a:rPr lang="en-US" sz="2400" b="1" dirty="0" smtClean="0"/>
              <a:t>+</a:t>
            </a:r>
            <a:r>
              <a:rPr lang="en-US" sz="2400" dirty="0" smtClean="0"/>
              <a:t> a group?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2875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97342" y="168748"/>
            <a:ext cx="8619085" cy="163121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 dirty="0" smtClean="0"/>
              <a:t>Closure</a:t>
            </a:r>
            <a:r>
              <a:rPr lang="en-US" sz="2000" b="1" dirty="0"/>
              <a:t>:</a:t>
            </a:r>
            <a:r>
              <a:rPr lang="en-US" sz="2000" dirty="0"/>
              <a:t> 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Associative:</a:t>
            </a:r>
            <a:r>
              <a:rPr lang="en-US" sz="2000" dirty="0"/>
              <a:t> 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(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) ⊕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(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)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Identity:</a:t>
            </a:r>
            <a:r>
              <a:rPr lang="en-US" sz="2000" dirty="0"/>
              <a:t> there is some element,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such </a:t>
            </a:r>
            <a:r>
              <a:rPr lang="en-US" sz="2000" dirty="0" smtClean="0"/>
              <a:t>that: </a:t>
            </a:r>
          </a:p>
          <a:p>
            <a:pPr lvl="1"/>
            <a:r>
              <a:rPr lang="en-US" sz="2000" dirty="0"/>
              <a:t>	</a:t>
            </a:r>
            <a:r>
              <a:rPr lang="en-US" sz="2000" dirty="0" smtClean="0"/>
              <a:t>for </a:t>
            </a:r>
            <a:r>
              <a:rPr lang="en-US" sz="2000" dirty="0"/>
              <a:t>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Inverse: </a:t>
            </a:r>
            <a:r>
              <a:rPr lang="en-US" sz="2000" dirty="0"/>
              <a:t>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there exists an inverse, </a:t>
            </a:r>
            <a:r>
              <a:rPr lang="en-US" sz="2000" dirty="0">
                <a:latin typeface="Cambria Math"/>
                <a:cs typeface="Cambria Math"/>
              </a:rPr>
              <a:t>-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such that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(-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) = 0</a:t>
            </a:r>
            <a:r>
              <a:rPr lang="en-US" sz="20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7342" y="1930976"/>
            <a:ext cx="3151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Is </a:t>
            </a:r>
            <a:r>
              <a:rPr lang="en-US" sz="2400" i="1" dirty="0" err="1" smtClean="0">
                <a:latin typeface="Cambria Math"/>
                <a:cs typeface="Cambria Math"/>
              </a:rPr>
              <a:t>Rationals</a:t>
            </a:r>
            <a:r>
              <a:rPr lang="en-US" sz="2400" dirty="0" smtClean="0"/>
              <a:t>, </a:t>
            </a:r>
            <a:r>
              <a:rPr lang="en-US" sz="2400" b="1" dirty="0" smtClean="0"/>
              <a:t>*</a:t>
            </a:r>
            <a:r>
              <a:rPr lang="en-US" sz="2400" dirty="0" smtClean="0"/>
              <a:t> a group?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680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</a:t>
            </a:r>
            <a:r>
              <a:rPr lang="en-US" dirty="0" smtClean="0"/>
              <a:t>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Bitcoin</a:t>
            </a:r>
            <a:r>
              <a:rPr lang="en-US" b="1" dirty="0" smtClean="0"/>
              <a:t> Wallets and Passwords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Asymmetric Cryptography Recap: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Transferring a Coin</a:t>
            </a:r>
          </a:p>
          <a:p>
            <a:pPr marL="0" indent="0">
              <a:buNone/>
            </a:pPr>
            <a:r>
              <a:rPr lang="en-US" b="1" dirty="0" smtClean="0"/>
              <a:t>Crash Course in Number Theory</a:t>
            </a:r>
          </a:p>
          <a:p>
            <a:pPr marL="0" indent="0">
              <a:buNone/>
            </a:pPr>
            <a:r>
              <a:rPr lang="en-US" b="1" dirty="0" smtClean="0"/>
              <a:t>Elliptic Curve Cryptography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53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Abelian</a:t>
            </a:r>
            <a:r>
              <a:rPr lang="en-US" dirty="0" smtClean="0"/>
              <a:t> Groups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181239"/>
            <a:ext cx="80951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A </a:t>
            </a:r>
            <a:r>
              <a:rPr lang="en-US" sz="2400" b="1" dirty="0"/>
              <a:t>group</a:t>
            </a:r>
            <a:r>
              <a:rPr lang="en-US" sz="2400" dirty="0"/>
              <a:t> is a set,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/>
              <a:t>, on </a:t>
            </a:r>
            <a:r>
              <a:rPr lang="en-US" sz="2400" dirty="0" smtClean="0"/>
              <a:t>which </a:t>
            </a:r>
            <a:r>
              <a:rPr lang="en-US" sz="2400" dirty="0"/>
              <a:t>the operation </a:t>
            </a:r>
            <a:r>
              <a:rPr lang="en-US" sz="2400" dirty="0">
                <a:latin typeface="Cambria Math"/>
                <a:cs typeface="Cambria Math"/>
              </a:rPr>
              <a:t>⊕</a:t>
            </a:r>
            <a:r>
              <a:rPr lang="en-US" sz="2400" dirty="0"/>
              <a:t> is defined with the following properties</a:t>
            </a:r>
            <a:r>
              <a:rPr lang="en-US" sz="2400" dirty="0" smtClean="0"/>
              <a:t>: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Closure:</a:t>
            </a:r>
            <a:r>
              <a:rPr lang="en-US" sz="2400" dirty="0"/>
              <a:t> for 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 smtClean="0"/>
              <a:t>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Associative:</a:t>
            </a:r>
            <a:r>
              <a:rPr lang="en-US" sz="2400" dirty="0"/>
              <a:t> for 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c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>
                <a:latin typeface="Cambria Math"/>
                <a:cs typeface="Cambria Math"/>
              </a:rPr>
              <a:t>, (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) ⊕ </a:t>
            </a:r>
            <a:r>
              <a:rPr lang="en-US" sz="2400" i="1" dirty="0">
                <a:latin typeface="Cambria Math"/>
                <a:cs typeface="Cambria Math"/>
              </a:rPr>
              <a:t>c</a:t>
            </a:r>
            <a:r>
              <a:rPr lang="en-US" sz="2400" dirty="0">
                <a:latin typeface="Cambria Math"/>
                <a:cs typeface="Cambria Math"/>
              </a:rPr>
              <a:t> =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(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c</a:t>
            </a:r>
            <a:r>
              <a:rPr lang="en-US" sz="2400" dirty="0">
                <a:latin typeface="Cambria Math"/>
                <a:cs typeface="Cambria Math"/>
              </a:rPr>
              <a:t>)</a:t>
            </a:r>
            <a:r>
              <a:rPr lang="en-US" sz="2400" dirty="0" smtClean="0"/>
              <a:t>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Identity:</a:t>
            </a:r>
            <a:r>
              <a:rPr lang="en-US" sz="2400" dirty="0"/>
              <a:t> there is some element, </a:t>
            </a:r>
            <a:r>
              <a:rPr lang="en-US" sz="2400" b="1" dirty="0">
                <a:latin typeface="Cambria Math"/>
                <a:cs typeface="Cambria Math"/>
              </a:rPr>
              <a:t>0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/>
              <a:t>, such </a:t>
            </a:r>
            <a:r>
              <a:rPr lang="en-US" sz="2400" dirty="0" smtClean="0"/>
              <a:t>that: </a:t>
            </a:r>
          </a:p>
          <a:p>
            <a:pPr lvl="1"/>
            <a:r>
              <a:rPr lang="en-US" sz="2400" dirty="0"/>
              <a:t>	</a:t>
            </a:r>
            <a:r>
              <a:rPr lang="en-US" sz="2400" dirty="0" smtClean="0"/>
              <a:t>for </a:t>
            </a:r>
            <a:r>
              <a:rPr lang="en-US" sz="2400" dirty="0"/>
              <a:t>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b="1" dirty="0">
                <a:latin typeface="Cambria Math"/>
                <a:cs typeface="Cambria Math"/>
              </a:rPr>
              <a:t>0</a:t>
            </a:r>
            <a:r>
              <a:rPr lang="en-US" sz="2400" dirty="0">
                <a:latin typeface="Cambria Math"/>
                <a:cs typeface="Cambria Math"/>
              </a:rPr>
              <a:t> = </a:t>
            </a:r>
            <a:r>
              <a:rPr lang="en-US" sz="2400" b="1" dirty="0">
                <a:latin typeface="Cambria Math"/>
                <a:cs typeface="Cambria Math"/>
              </a:rPr>
              <a:t>0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=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 smtClean="0"/>
              <a:t>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Inverse: </a:t>
            </a:r>
            <a:r>
              <a:rPr lang="en-US" sz="2400" dirty="0"/>
              <a:t>for 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/>
              <a:t>, there exists an inverse, </a:t>
            </a:r>
            <a:r>
              <a:rPr lang="en-US" sz="2400" dirty="0">
                <a:latin typeface="Cambria Math"/>
                <a:cs typeface="Cambria Math"/>
              </a:rPr>
              <a:t>-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/>
              <a:t>, such that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(-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) = 0</a:t>
            </a:r>
            <a:r>
              <a:rPr lang="en-US" sz="2400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 smtClean="0"/>
              <a:t>Commutative: </a:t>
            </a:r>
            <a:r>
              <a:rPr lang="en-US" sz="2400" dirty="0"/>
              <a:t>for 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G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 =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 ⊕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 smtClean="0"/>
              <a:t>.</a:t>
            </a:r>
            <a:r>
              <a:rPr lang="en-US" sz="2400" b="1" dirty="0" smtClean="0"/>
              <a:t>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51245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97342" y="168748"/>
            <a:ext cx="8619085" cy="19389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 dirty="0" smtClean="0"/>
              <a:t>Closure</a:t>
            </a:r>
            <a:r>
              <a:rPr lang="en-US" sz="2000" b="1" dirty="0"/>
              <a:t>:</a:t>
            </a:r>
            <a:r>
              <a:rPr lang="en-US" sz="2000" dirty="0"/>
              <a:t> 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Associative:</a:t>
            </a:r>
            <a:r>
              <a:rPr lang="en-US" sz="2000" dirty="0"/>
              <a:t> 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(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) ⊕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(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c</a:t>
            </a:r>
            <a:r>
              <a:rPr lang="en-US" sz="2000" dirty="0">
                <a:latin typeface="Cambria Math"/>
                <a:cs typeface="Cambria Math"/>
              </a:rPr>
              <a:t>)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Identity:</a:t>
            </a:r>
            <a:r>
              <a:rPr lang="en-US" sz="2000" dirty="0"/>
              <a:t> there is some element,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such </a:t>
            </a:r>
            <a:r>
              <a:rPr lang="en-US" sz="2000" dirty="0" smtClean="0"/>
              <a:t>that: </a:t>
            </a:r>
          </a:p>
          <a:p>
            <a:pPr lvl="1"/>
            <a:r>
              <a:rPr lang="en-US" sz="2000" dirty="0"/>
              <a:t>	</a:t>
            </a:r>
            <a:r>
              <a:rPr lang="en-US" sz="2000" dirty="0" smtClean="0"/>
              <a:t>for </a:t>
            </a:r>
            <a:r>
              <a:rPr lang="en-US" sz="2000" dirty="0"/>
              <a:t>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b="1" dirty="0">
                <a:latin typeface="Cambria Math"/>
                <a:cs typeface="Cambria Math"/>
              </a:rPr>
              <a:t>0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 smtClean="0"/>
              <a:t>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Inverse: </a:t>
            </a:r>
            <a:r>
              <a:rPr lang="en-US" sz="2000" dirty="0"/>
              <a:t>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there exists an inverse, </a:t>
            </a:r>
            <a:r>
              <a:rPr lang="en-US" sz="2000" dirty="0">
                <a:latin typeface="Cambria Math"/>
                <a:cs typeface="Cambria Math"/>
              </a:rPr>
              <a:t>-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/>
              <a:t>, such that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(-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) = 0</a:t>
            </a:r>
            <a:r>
              <a:rPr lang="en-US" sz="2000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Commutative: </a:t>
            </a:r>
            <a:r>
              <a:rPr lang="en-US" sz="2000" dirty="0"/>
              <a:t>for all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∈ </a:t>
            </a:r>
            <a:r>
              <a:rPr lang="en-US" sz="2000" i="1" dirty="0">
                <a:latin typeface="Cambria Math"/>
                <a:cs typeface="Cambria Math"/>
              </a:rPr>
              <a:t>G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= </a:t>
            </a:r>
            <a:r>
              <a:rPr lang="en-US" sz="2000" i="1" dirty="0">
                <a:latin typeface="Cambria Math"/>
                <a:cs typeface="Cambria Math"/>
              </a:rPr>
              <a:t>b</a:t>
            </a:r>
            <a:r>
              <a:rPr lang="en-US" sz="2000" dirty="0">
                <a:latin typeface="Cambria Math"/>
                <a:cs typeface="Cambria Math"/>
              </a:rPr>
              <a:t> ⊕ </a:t>
            </a:r>
            <a:r>
              <a:rPr lang="en-US" sz="2000" i="1" dirty="0">
                <a:latin typeface="Cambria Math"/>
                <a:cs typeface="Cambria Math"/>
              </a:rPr>
              <a:t>a</a:t>
            </a:r>
            <a:r>
              <a:rPr lang="en-US" sz="2000" dirty="0"/>
              <a:t>.</a:t>
            </a:r>
            <a:r>
              <a:rPr lang="en-US" sz="2000" b="1" dirty="0"/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7342" y="2245519"/>
            <a:ext cx="4993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Is </a:t>
            </a:r>
            <a:r>
              <a:rPr lang="en-US" sz="2400" i="1" dirty="0" err="1" smtClean="0">
                <a:latin typeface="Cambria Math"/>
                <a:cs typeface="Cambria Math"/>
              </a:rPr>
              <a:t>Rationals</a:t>
            </a:r>
            <a:r>
              <a:rPr lang="en-US" sz="2400" i="1" dirty="0" smtClean="0">
                <a:latin typeface="Cambria Math"/>
                <a:cs typeface="Cambria Math"/>
              </a:rPr>
              <a:t> – </a:t>
            </a:r>
            <a:r>
              <a:rPr lang="en-US" sz="2400" dirty="0" smtClean="0">
                <a:latin typeface="Cambria Math"/>
                <a:cs typeface="Cambria Math"/>
              </a:rPr>
              <a:t>{0}</a:t>
            </a:r>
            <a:r>
              <a:rPr lang="en-US" sz="2400" dirty="0" smtClean="0"/>
              <a:t>, </a:t>
            </a:r>
            <a:r>
              <a:rPr lang="en-US" sz="2400" b="1" dirty="0" smtClean="0"/>
              <a:t>*</a:t>
            </a:r>
            <a:r>
              <a:rPr lang="en-US" sz="2400" dirty="0" smtClean="0"/>
              <a:t> an </a:t>
            </a:r>
            <a:r>
              <a:rPr lang="en-US" sz="2400" dirty="0" err="1" smtClean="0"/>
              <a:t>abelian</a:t>
            </a:r>
            <a:r>
              <a:rPr lang="en-US" sz="2400" dirty="0" smtClean="0"/>
              <a:t> group?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23599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Finite Fields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10126" y="1285266"/>
            <a:ext cx="701164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 finite field is a set </a:t>
            </a:r>
            <a:r>
              <a:rPr lang="en-US" sz="2400" i="1" dirty="0">
                <a:latin typeface="Cambria Math"/>
                <a:cs typeface="Cambria Math"/>
              </a:rPr>
              <a:t>F </a:t>
            </a:r>
            <a:r>
              <a:rPr lang="en-US" sz="2400" dirty="0"/>
              <a:t>of </a:t>
            </a:r>
            <a:r>
              <a:rPr lang="en-US" sz="2400" i="1" dirty="0">
                <a:latin typeface="Cambria Math"/>
                <a:cs typeface="Cambria Math"/>
              </a:rPr>
              <a:t>N</a:t>
            </a:r>
            <a:r>
              <a:rPr lang="en-US" sz="2400" dirty="0">
                <a:latin typeface="Cambria Math"/>
                <a:cs typeface="Cambria Math"/>
              </a:rPr>
              <a:t> ≥ 2 </a:t>
            </a:r>
            <a:r>
              <a:rPr lang="en-US" sz="2400" dirty="0"/>
              <a:t>elements on which the operators </a:t>
            </a:r>
            <a:r>
              <a:rPr lang="en-US" sz="2400" dirty="0">
                <a:latin typeface="Cambria Math"/>
                <a:cs typeface="Cambria Math"/>
              </a:rPr>
              <a:t>⊕</a:t>
            </a:r>
            <a:r>
              <a:rPr lang="en-US" sz="2400" dirty="0"/>
              <a:t> and </a:t>
            </a:r>
            <a:r>
              <a:rPr lang="en-US" sz="2400" dirty="0">
                <a:latin typeface="Cambria Math"/>
                <a:cs typeface="Cambria Math"/>
              </a:rPr>
              <a:t>×</a:t>
            </a:r>
            <a:r>
              <a:rPr lang="en-US" sz="2400" dirty="0"/>
              <a:t> are defined with these properties</a:t>
            </a:r>
            <a:r>
              <a:rPr lang="en-US" sz="2400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The set </a:t>
            </a:r>
            <a:r>
              <a:rPr lang="en-US" sz="2400" i="1" dirty="0" smtClean="0">
                <a:latin typeface="Cambria Math"/>
                <a:cs typeface="Cambria Math"/>
              </a:rPr>
              <a:t>F</a:t>
            </a:r>
            <a:r>
              <a:rPr lang="en-US" sz="2400" dirty="0" smtClean="0"/>
              <a:t> </a:t>
            </a:r>
            <a:r>
              <a:rPr lang="en-US" sz="2400" dirty="0"/>
              <a:t>is an </a:t>
            </a:r>
            <a:r>
              <a:rPr lang="en-US" sz="2400" dirty="0" err="1"/>
              <a:t>abelian</a:t>
            </a:r>
            <a:r>
              <a:rPr lang="en-US" sz="2400" dirty="0"/>
              <a:t> group with identity </a:t>
            </a:r>
            <a:r>
              <a:rPr lang="en-US" sz="2400" b="1" dirty="0"/>
              <a:t>0</a:t>
            </a:r>
            <a:r>
              <a:rPr lang="en-US" sz="2400" dirty="0"/>
              <a:t> under the </a:t>
            </a:r>
            <a:r>
              <a:rPr lang="en-US" sz="2400" dirty="0">
                <a:latin typeface="Cambria Math"/>
                <a:cs typeface="Cambria Math"/>
              </a:rPr>
              <a:t>⊕</a:t>
            </a:r>
            <a:r>
              <a:rPr lang="en-US" sz="2400" dirty="0"/>
              <a:t> operation</a:t>
            </a:r>
            <a:r>
              <a:rPr lang="en-US" sz="2400" dirty="0" smtClean="0"/>
              <a:t>.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The set </a:t>
            </a:r>
            <a:r>
              <a:rPr lang="en-US" sz="2400" i="1" dirty="0">
                <a:latin typeface="Cambria Math"/>
                <a:cs typeface="Cambria Math"/>
              </a:rPr>
              <a:t>F</a:t>
            </a:r>
            <a:r>
              <a:rPr lang="en-US" sz="2400" dirty="0">
                <a:latin typeface="Cambria Math"/>
                <a:cs typeface="Cambria Math"/>
              </a:rPr>
              <a:t> - { 0 }</a:t>
            </a:r>
            <a:r>
              <a:rPr lang="en-US" sz="2400" dirty="0"/>
              <a:t> is an </a:t>
            </a:r>
            <a:r>
              <a:rPr lang="en-US" sz="2400" dirty="0" err="1"/>
              <a:t>abelian</a:t>
            </a:r>
            <a:r>
              <a:rPr lang="en-US" sz="2400" dirty="0"/>
              <a:t> group with identity </a:t>
            </a:r>
            <a:r>
              <a:rPr lang="en-US" sz="2400" b="1" dirty="0"/>
              <a:t>1</a:t>
            </a:r>
            <a:r>
              <a:rPr lang="en-US" sz="2400" dirty="0"/>
              <a:t> under the </a:t>
            </a:r>
            <a:r>
              <a:rPr lang="en-US" sz="2400" dirty="0">
                <a:latin typeface="Cambria Math"/>
                <a:cs typeface="Cambria Math"/>
              </a:rPr>
              <a:t>×</a:t>
            </a:r>
            <a:r>
              <a:rPr lang="en-US" sz="2400" dirty="0"/>
              <a:t> operation.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Distributive</a:t>
            </a:r>
            <a:r>
              <a:rPr lang="en-US" sz="2400" b="1" dirty="0"/>
              <a:t>: </a:t>
            </a:r>
            <a:r>
              <a:rPr lang="en-US" sz="2400" dirty="0"/>
              <a:t>For all </a:t>
            </a:r>
            <a:r>
              <a:rPr lang="en-US" sz="2400" i="1" dirty="0">
                <a:latin typeface="Cambria Math"/>
                <a:cs typeface="Cambria Math"/>
              </a:rPr>
              <a:t>a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b</a:t>
            </a:r>
            <a:r>
              <a:rPr lang="en-US" sz="2400" dirty="0">
                <a:latin typeface="Cambria Math"/>
                <a:cs typeface="Cambria Math"/>
              </a:rPr>
              <a:t>, </a:t>
            </a:r>
            <a:r>
              <a:rPr lang="en-US" sz="2400" i="1" dirty="0">
                <a:latin typeface="Cambria Math"/>
                <a:cs typeface="Cambria Math"/>
              </a:rPr>
              <a:t>c</a:t>
            </a:r>
            <a:r>
              <a:rPr lang="en-US" sz="2400" dirty="0">
                <a:latin typeface="Cambria Math"/>
                <a:cs typeface="Cambria Math"/>
              </a:rPr>
              <a:t> ∈ </a:t>
            </a:r>
            <a:r>
              <a:rPr lang="en-US" sz="2400" i="1" dirty="0">
                <a:latin typeface="Cambria Math"/>
                <a:cs typeface="Cambria Math"/>
              </a:rPr>
              <a:t>F</a:t>
            </a:r>
            <a:r>
              <a:rPr lang="en-US" sz="2400" dirty="0">
                <a:latin typeface="Cambria Math"/>
                <a:cs typeface="Cambria Math"/>
              </a:rPr>
              <a:t>, </a:t>
            </a:r>
          </a:p>
          <a:p>
            <a:r>
              <a:rPr lang="en-US" sz="2400" dirty="0" smtClean="0">
                <a:latin typeface="Cambria Math"/>
                <a:cs typeface="Cambria Math"/>
              </a:rPr>
              <a:t>		(</a:t>
            </a:r>
            <a:r>
              <a:rPr lang="en-US" sz="2400" dirty="0">
                <a:latin typeface="Cambria Math"/>
                <a:cs typeface="Cambria Math"/>
              </a:rPr>
              <a:t>a ⊕ b) × c = (a × c) ⊕ (b × c)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79248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380" y="205979"/>
            <a:ext cx="1860383" cy="1810122"/>
          </a:xfrm>
        </p:spPr>
        <p:txBody>
          <a:bodyPr>
            <a:noAutofit/>
          </a:bodyPr>
          <a:lstStyle/>
          <a:p>
            <a:r>
              <a:rPr lang="en-US" sz="3200" dirty="0" smtClean="0"/>
              <a:t>Know any finite fields?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055763" y="121343"/>
            <a:ext cx="7011640" cy="1754327"/>
          </a:xfrm>
          <a:prstGeom prst="rect">
            <a:avLst/>
          </a:prstGeom>
          <a:solidFill>
            <a:srgbClr val="DBEEF4"/>
          </a:solidFill>
        </p:spPr>
        <p:txBody>
          <a:bodyPr wrap="square">
            <a:spAutoFit/>
          </a:bodyPr>
          <a:lstStyle/>
          <a:p>
            <a:r>
              <a:rPr lang="en-US" dirty="0"/>
              <a:t>A finite field is a set </a:t>
            </a:r>
            <a:r>
              <a:rPr lang="en-US" i="1" dirty="0">
                <a:latin typeface="Cambria Math"/>
                <a:cs typeface="Cambria Math"/>
              </a:rPr>
              <a:t>F </a:t>
            </a:r>
            <a:r>
              <a:rPr lang="en-US" dirty="0"/>
              <a:t>of </a:t>
            </a:r>
            <a:r>
              <a:rPr lang="en-US" i="1" dirty="0">
                <a:latin typeface="Cambria Math"/>
                <a:cs typeface="Cambria Math"/>
              </a:rPr>
              <a:t>N</a:t>
            </a:r>
            <a:r>
              <a:rPr lang="en-US" dirty="0">
                <a:latin typeface="Cambria Math"/>
                <a:cs typeface="Cambria Math"/>
              </a:rPr>
              <a:t> ≥ 2 </a:t>
            </a:r>
            <a:r>
              <a:rPr lang="en-US" dirty="0"/>
              <a:t>elements on which the operators </a:t>
            </a:r>
            <a:r>
              <a:rPr lang="en-US" dirty="0">
                <a:latin typeface="Cambria Math"/>
                <a:cs typeface="Cambria Math"/>
              </a:rPr>
              <a:t>⊕</a:t>
            </a:r>
            <a:r>
              <a:rPr lang="en-US" dirty="0"/>
              <a:t> and </a:t>
            </a:r>
            <a:r>
              <a:rPr lang="en-US" dirty="0">
                <a:latin typeface="Cambria Math"/>
                <a:cs typeface="Cambria Math"/>
              </a:rPr>
              <a:t>×</a:t>
            </a:r>
            <a:r>
              <a:rPr lang="en-US" dirty="0"/>
              <a:t> are defined with these properties</a:t>
            </a:r>
            <a:r>
              <a:rPr lang="en-US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The set </a:t>
            </a:r>
            <a:r>
              <a:rPr lang="en-US" i="1" dirty="0" smtClean="0">
                <a:latin typeface="Cambria Math"/>
                <a:cs typeface="Cambria Math"/>
              </a:rPr>
              <a:t>F</a:t>
            </a:r>
            <a:r>
              <a:rPr lang="en-US" dirty="0" smtClean="0"/>
              <a:t> </a:t>
            </a:r>
            <a:r>
              <a:rPr lang="en-US" dirty="0"/>
              <a:t>is an </a:t>
            </a:r>
            <a:r>
              <a:rPr lang="en-US" dirty="0" err="1"/>
              <a:t>abelian</a:t>
            </a:r>
            <a:r>
              <a:rPr lang="en-US" dirty="0"/>
              <a:t> group with identity </a:t>
            </a:r>
            <a:r>
              <a:rPr lang="en-US" b="1" dirty="0"/>
              <a:t>0</a:t>
            </a:r>
            <a:r>
              <a:rPr lang="en-US" dirty="0"/>
              <a:t> under the </a:t>
            </a:r>
            <a:r>
              <a:rPr lang="en-US" dirty="0">
                <a:latin typeface="Cambria Math"/>
                <a:cs typeface="Cambria Math"/>
              </a:rPr>
              <a:t>⊕</a:t>
            </a:r>
            <a:r>
              <a:rPr lang="en-US" dirty="0"/>
              <a:t> operation</a:t>
            </a:r>
            <a:r>
              <a:rPr lang="en-US" dirty="0" smtClean="0"/>
              <a:t>.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set </a:t>
            </a:r>
            <a:r>
              <a:rPr lang="en-US" i="1" dirty="0">
                <a:latin typeface="Cambria Math"/>
                <a:cs typeface="Cambria Math"/>
              </a:rPr>
              <a:t>F</a:t>
            </a:r>
            <a:r>
              <a:rPr lang="en-US" dirty="0">
                <a:latin typeface="Cambria Math"/>
                <a:cs typeface="Cambria Math"/>
              </a:rPr>
              <a:t> - { 0 }</a:t>
            </a:r>
            <a:r>
              <a:rPr lang="en-US" dirty="0"/>
              <a:t> is an </a:t>
            </a:r>
            <a:r>
              <a:rPr lang="en-US" dirty="0" err="1"/>
              <a:t>abelian</a:t>
            </a:r>
            <a:r>
              <a:rPr lang="en-US" dirty="0"/>
              <a:t> group with identity </a:t>
            </a:r>
            <a:r>
              <a:rPr lang="en-US" b="1" dirty="0"/>
              <a:t>1</a:t>
            </a:r>
            <a:r>
              <a:rPr lang="en-US" dirty="0"/>
              <a:t> under the </a:t>
            </a:r>
            <a:r>
              <a:rPr lang="en-US" dirty="0">
                <a:latin typeface="Cambria Math"/>
                <a:cs typeface="Cambria Math"/>
              </a:rPr>
              <a:t>×</a:t>
            </a:r>
            <a:r>
              <a:rPr lang="en-US" dirty="0"/>
              <a:t> operation.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 smtClean="0"/>
              <a:t>Distributive</a:t>
            </a:r>
            <a:r>
              <a:rPr lang="en-US" b="1" dirty="0"/>
              <a:t>: </a:t>
            </a:r>
            <a:r>
              <a:rPr lang="en-US" dirty="0"/>
              <a:t>For all </a:t>
            </a:r>
            <a:r>
              <a:rPr lang="en-US" i="1" dirty="0">
                <a:latin typeface="Cambria Math"/>
                <a:cs typeface="Cambria Math"/>
              </a:rPr>
              <a:t>a</a:t>
            </a:r>
            <a:r>
              <a:rPr lang="en-US" dirty="0">
                <a:latin typeface="Cambria Math"/>
                <a:cs typeface="Cambria Math"/>
              </a:rPr>
              <a:t>, </a:t>
            </a:r>
            <a:r>
              <a:rPr lang="en-US" i="1" dirty="0">
                <a:latin typeface="Cambria Math"/>
                <a:cs typeface="Cambria Math"/>
              </a:rPr>
              <a:t>b</a:t>
            </a:r>
            <a:r>
              <a:rPr lang="en-US" dirty="0">
                <a:latin typeface="Cambria Math"/>
                <a:cs typeface="Cambria Math"/>
              </a:rPr>
              <a:t>, </a:t>
            </a:r>
            <a:r>
              <a:rPr lang="en-US" i="1" dirty="0">
                <a:latin typeface="Cambria Math"/>
                <a:cs typeface="Cambria Math"/>
              </a:rPr>
              <a:t>c</a:t>
            </a:r>
            <a:r>
              <a:rPr lang="en-US" dirty="0">
                <a:latin typeface="Cambria Math"/>
                <a:cs typeface="Cambria Math"/>
              </a:rPr>
              <a:t> ∈ </a:t>
            </a:r>
            <a:r>
              <a:rPr lang="en-US" i="1" dirty="0">
                <a:latin typeface="Cambria Math"/>
                <a:cs typeface="Cambria Math"/>
              </a:rPr>
              <a:t>F</a:t>
            </a:r>
            <a:r>
              <a:rPr lang="en-US" dirty="0">
                <a:latin typeface="Cambria Math"/>
                <a:cs typeface="Cambria Math"/>
              </a:rPr>
              <a:t>, </a:t>
            </a:r>
            <a:r>
              <a:rPr lang="en-US" dirty="0" smtClean="0">
                <a:latin typeface="Cambria Math"/>
                <a:cs typeface="Cambria Math"/>
              </a:rPr>
              <a:t>(</a:t>
            </a:r>
            <a:r>
              <a:rPr lang="en-US" dirty="0">
                <a:latin typeface="Cambria Math"/>
                <a:cs typeface="Cambria Math"/>
              </a:rPr>
              <a:t>a ⊕ b) × c = (a × c) ⊕ (b × c)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0647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sp>
        <p:nvSpPr>
          <p:cNvPr id="4" name="Heptagon 3"/>
          <p:cNvSpPr/>
          <p:nvPr/>
        </p:nvSpPr>
        <p:spPr>
          <a:xfrm>
            <a:off x="1003543" y="1429921"/>
            <a:ext cx="3117197" cy="2904252"/>
          </a:xfrm>
          <a:prstGeom prst="heptagon">
            <a:avLst/>
          </a:prstGeom>
          <a:solidFill>
            <a:schemeClr val="accent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TextBox 4"/>
          <p:cNvSpPr txBox="1"/>
          <p:nvPr/>
        </p:nvSpPr>
        <p:spPr>
          <a:xfrm>
            <a:off x="2420963" y="985846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0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3896618" y="1751069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1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4199848" y="3173524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2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108921" y="4428818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3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662758" y="4436062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4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554069" y="3173524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5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857299" y="1737548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6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4120740" y="3872508"/>
            <a:ext cx="969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Book Antiqua"/>
                <a:cs typeface="Book Antiqua"/>
              </a:rPr>
              <a:t>GF</a:t>
            </a:r>
            <a:r>
              <a:rPr lang="en-US" sz="2400" dirty="0" smtClean="0">
                <a:latin typeface="Book Antiqua"/>
                <a:cs typeface="Book Antiqua"/>
              </a:rPr>
              <a:t>(7)</a:t>
            </a:r>
            <a:endParaRPr lang="en-US" sz="2400" dirty="0">
              <a:latin typeface="Book Antiqua"/>
              <a:cs typeface="Book Antiqua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5920" y="37915"/>
            <a:ext cx="3948080" cy="5105585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322296" y="4394776"/>
            <a:ext cx="1914895" cy="646331"/>
          </a:xfrm>
          <a:prstGeom prst="rect">
            <a:avLst/>
          </a:prstGeom>
          <a:solidFill>
            <a:schemeClr val="bg1">
              <a:alpha val="77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 err="1"/>
              <a:t>Évariste</a:t>
            </a:r>
            <a:r>
              <a:rPr lang="en-US" b="1" dirty="0"/>
              <a:t> </a:t>
            </a:r>
            <a:r>
              <a:rPr lang="en-US" b="1" dirty="0" smtClean="0"/>
              <a:t>Galois</a:t>
            </a:r>
          </a:p>
          <a:p>
            <a:pPr algn="ctr"/>
            <a:r>
              <a:rPr lang="en-US" dirty="0" smtClean="0"/>
              <a:t>Killed in duel at 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169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Prime Fields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27582" y="1063229"/>
            <a:ext cx="544926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Prime Field Theorem: </a:t>
            </a:r>
            <a:r>
              <a:rPr lang="en-US" sz="2400" dirty="0"/>
              <a:t>For every prime number </a:t>
            </a:r>
            <a:r>
              <a:rPr lang="en-US" sz="2400" i="1" dirty="0">
                <a:latin typeface="Cambria Math"/>
                <a:cs typeface="Cambria Math"/>
              </a:rPr>
              <a:t>p</a:t>
            </a:r>
            <a:r>
              <a:rPr lang="en-US" sz="2400" dirty="0"/>
              <a:t>, the set </a:t>
            </a:r>
            <a:r>
              <a:rPr lang="en-US" sz="2400" dirty="0">
                <a:latin typeface="Book Antiqua"/>
                <a:cs typeface="Book Antiqua"/>
              </a:rPr>
              <a:t>{ 0, 1, …, </a:t>
            </a:r>
            <a:r>
              <a:rPr lang="en-US" sz="2400" i="1" dirty="0">
                <a:latin typeface="Book Antiqua"/>
                <a:cs typeface="Book Antiqua"/>
              </a:rPr>
              <a:t>p</a:t>
            </a:r>
            <a:r>
              <a:rPr lang="en-US" sz="2400" dirty="0">
                <a:latin typeface="Book Antiqua"/>
                <a:cs typeface="Book Antiqua"/>
              </a:rPr>
              <a:t> - 1 }</a:t>
            </a:r>
            <a:r>
              <a:rPr lang="en-US" sz="2400" dirty="0"/>
              <a:t> forms a finite field with the operations addition and multiplication modulo </a:t>
            </a:r>
            <a:r>
              <a:rPr lang="en-US" sz="2400" i="1" dirty="0">
                <a:latin typeface="Cambria Math"/>
                <a:cs typeface="Cambria Math"/>
              </a:rPr>
              <a:t>p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75171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Elliptic Curves in Finite Fields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66647" y="1400409"/>
            <a:ext cx="31139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i="1" dirty="0">
                <a:latin typeface="Book Antiqua"/>
                <a:cs typeface="Book Antiqua"/>
              </a:rPr>
              <a:t>y</a:t>
            </a:r>
            <a:r>
              <a:rPr lang="en-US" sz="2800" b="1" i="1" baseline="30000" dirty="0">
                <a:latin typeface="Book Antiqua"/>
                <a:cs typeface="Book Antiqua"/>
              </a:rPr>
              <a:t>2</a:t>
            </a:r>
            <a:r>
              <a:rPr lang="en-US" sz="2800" b="1" i="1" dirty="0">
                <a:latin typeface="Book Antiqua"/>
                <a:cs typeface="Book Antiqua"/>
              </a:rPr>
              <a:t> = x</a:t>
            </a:r>
            <a:r>
              <a:rPr lang="en-US" sz="2800" b="1" i="1" baseline="30000" dirty="0">
                <a:latin typeface="Book Antiqua"/>
                <a:cs typeface="Book Antiqua"/>
              </a:rPr>
              <a:t>3</a:t>
            </a:r>
            <a:r>
              <a:rPr lang="en-US" sz="2800" b="1" i="1" dirty="0">
                <a:latin typeface="Book Antiqua"/>
                <a:cs typeface="Book Antiqua"/>
              </a:rPr>
              <a:t> + </a:t>
            </a:r>
            <a:r>
              <a:rPr lang="en-US" sz="2800" b="1" i="1" dirty="0" smtClean="0">
                <a:latin typeface="Book Antiqua"/>
                <a:cs typeface="Book Antiqua"/>
              </a:rPr>
              <a:t>7 </a:t>
            </a:r>
            <a:r>
              <a:rPr lang="en-US" sz="2800" dirty="0"/>
              <a:t>in </a:t>
            </a:r>
            <a:r>
              <a:rPr lang="en-US" sz="2800" i="1" dirty="0">
                <a:latin typeface="Book Antiqua"/>
                <a:cs typeface="Book Antiqua"/>
              </a:rPr>
              <a:t>GF</a:t>
            </a:r>
            <a:r>
              <a:rPr lang="en-US" sz="2800" dirty="0">
                <a:latin typeface="Book Antiqua"/>
                <a:cs typeface="Book Antiqua"/>
              </a:rPr>
              <a:t>(3</a:t>
            </a:r>
            <a:r>
              <a:rPr lang="en-US" sz="2800" dirty="0" smtClean="0">
                <a:latin typeface="Book Antiqua"/>
                <a:cs typeface="Book Antiqua"/>
              </a:rPr>
              <a:t>)</a:t>
            </a:r>
            <a:endParaRPr lang="en-US" sz="2800" dirty="0"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794232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Elliptic Curves in Finite Fields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66647" y="1400409"/>
            <a:ext cx="31139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i="1" dirty="0">
                <a:latin typeface="Book Antiqua"/>
                <a:cs typeface="Book Antiqua"/>
              </a:rPr>
              <a:t>y</a:t>
            </a:r>
            <a:r>
              <a:rPr lang="en-US" sz="2800" b="1" i="1" baseline="30000" dirty="0">
                <a:latin typeface="Book Antiqua"/>
                <a:cs typeface="Book Antiqua"/>
              </a:rPr>
              <a:t>2</a:t>
            </a:r>
            <a:r>
              <a:rPr lang="en-US" sz="2800" b="1" i="1" dirty="0">
                <a:latin typeface="Book Antiqua"/>
                <a:cs typeface="Book Antiqua"/>
              </a:rPr>
              <a:t> = x</a:t>
            </a:r>
            <a:r>
              <a:rPr lang="en-US" sz="2800" b="1" i="1" baseline="30000" dirty="0">
                <a:latin typeface="Book Antiqua"/>
                <a:cs typeface="Book Antiqua"/>
              </a:rPr>
              <a:t>3</a:t>
            </a:r>
            <a:r>
              <a:rPr lang="en-US" sz="2800" b="1" i="1" dirty="0">
                <a:latin typeface="Book Antiqua"/>
                <a:cs typeface="Book Antiqua"/>
              </a:rPr>
              <a:t> + </a:t>
            </a:r>
            <a:r>
              <a:rPr lang="en-US" sz="2800" b="1" i="1" dirty="0" smtClean="0">
                <a:latin typeface="Book Antiqua"/>
                <a:cs typeface="Book Antiqua"/>
              </a:rPr>
              <a:t>7 </a:t>
            </a:r>
            <a:r>
              <a:rPr lang="en-US" sz="2800" dirty="0"/>
              <a:t>in </a:t>
            </a:r>
            <a:r>
              <a:rPr lang="en-US" sz="2800" i="1" dirty="0">
                <a:latin typeface="Book Antiqua"/>
                <a:cs typeface="Book Antiqua"/>
              </a:rPr>
              <a:t>GF</a:t>
            </a:r>
            <a:r>
              <a:rPr lang="en-US" sz="2800" dirty="0">
                <a:latin typeface="Book Antiqua"/>
                <a:cs typeface="Book Antiqua"/>
              </a:rPr>
              <a:t>(3</a:t>
            </a:r>
            <a:r>
              <a:rPr lang="en-US" sz="2800" dirty="0" smtClean="0">
                <a:latin typeface="Book Antiqua"/>
                <a:cs typeface="Book Antiqua"/>
              </a:rPr>
              <a:t>)</a:t>
            </a:r>
            <a:endParaRPr lang="en-US" sz="2800" dirty="0">
              <a:latin typeface="Book Antiqua"/>
              <a:cs typeface="Book Antiqua"/>
            </a:endParaRPr>
          </a:p>
        </p:txBody>
      </p:sp>
      <p:pic>
        <p:nvPicPr>
          <p:cNvPr id="6" name="Picture 5" descr="Screen Shot 2015-01-20 at 10.15.38 P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52" r="50000"/>
          <a:stretch/>
        </p:blipFill>
        <p:spPr>
          <a:xfrm>
            <a:off x="5136411" y="1214986"/>
            <a:ext cx="3626113" cy="38261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70396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Elliptic Curves in Finite Fields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64895" y="1272506"/>
            <a:ext cx="79387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i="1" dirty="0">
                <a:latin typeface="Book Antiqua"/>
                <a:cs typeface="Book Antiqua"/>
              </a:rPr>
              <a:t>y</a:t>
            </a:r>
            <a:r>
              <a:rPr lang="en-US" sz="2800" b="1" i="1" baseline="30000" dirty="0">
                <a:latin typeface="Book Antiqua"/>
                <a:cs typeface="Book Antiqua"/>
              </a:rPr>
              <a:t>2</a:t>
            </a:r>
            <a:r>
              <a:rPr lang="en-US" sz="2800" b="1" i="1" dirty="0">
                <a:latin typeface="Book Antiqua"/>
                <a:cs typeface="Book Antiqua"/>
              </a:rPr>
              <a:t> = x</a:t>
            </a:r>
            <a:r>
              <a:rPr lang="en-US" sz="2800" b="1" i="1" baseline="30000" dirty="0">
                <a:latin typeface="Book Antiqua"/>
                <a:cs typeface="Book Antiqua"/>
              </a:rPr>
              <a:t>3</a:t>
            </a:r>
            <a:r>
              <a:rPr lang="en-US" sz="2800" b="1" i="1" dirty="0">
                <a:latin typeface="Book Antiqua"/>
                <a:cs typeface="Book Antiqua"/>
              </a:rPr>
              <a:t> + </a:t>
            </a:r>
            <a:r>
              <a:rPr lang="en-US" sz="2800" b="1" i="1" dirty="0" smtClean="0">
                <a:latin typeface="Book Antiqua"/>
                <a:cs typeface="Book Antiqua"/>
              </a:rPr>
              <a:t>7 </a:t>
            </a:r>
            <a:r>
              <a:rPr lang="en-US" sz="2800" dirty="0"/>
              <a:t>in </a:t>
            </a:r>
            <a:r>
              <a:rPr lang="en-US" sz="2800" i="1" dirty="0">
                <a:latin typeface="Book Antiqua"/>
                <a:cs typeface="Book Antiqua"/>
              </a:rPr>
              <a:t>GF</a:t>
            </a:r>
            <a:r>
              <a:rPr lang="en-US" sz="2800" dirty="0">
                <a:latin typeface="Book Antiqua"/>
                <a:cs typeface="Book Antiqua"/>
              </a:rPr>
              <a:t>(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256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32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9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8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7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6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4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- 1)</a:t>
            </a:r>
          </a:p>
        </p:txBody>
      </p:sp>
    </p:spTree>
    <p:extLst>
      <p:ext uri="{BB962C8B-B14F-4D97-AF65-F5344CB8AC3E}">
        <p14:creationId xmlns:p14="http://schemas.microsoft.com/office/powerpoint/2010/main" val="19933703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64895" y="212744"/>
            <a:ext cx="79387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i="1" dirty="0">
                <a:latin typeface="Book Antiqua"/>
                <a:cs typeface="Book Antiqua"/>
              </a:rPr>
              <a:t>y</a:t>
            </a:r>
            <a:r>
              <a:rPr lang="en-US" sz="2800" b="1" i="1" baseline="30000" dirty="0">
                <a:latin typeface="Book Antiqua"/>
                <a:cs typeface="Book Antiqua"/>
              </a:rPr>
              <a:t>2</a:t>
            </a:r>
            <a:r>
              <a:rPr lang="en-US" sz="2800" b="1" i="1" dirty="0">
                <a:latin typeface="Book Antiqua"/>
                <a:cs typeface="Book Antiqua"/>
              </a:rPr>
              <a:t> = x</a:t>
            </a:r>
            <a:r>
              <a:rPr lang="en-US" sz="2800" b="1" i="1" baseline="30000" dirty="0">
                <a:latin typeface="Book Antiqua"/>
                <a:cs typeface="Book Antiqua"/>
              </a:rPr>
              <a:t>3</a:t>
            </a:r>
            <a:r>
              <a:rPr lang="en-US" sz="2800" b="1" i="1" dirty="0">
                <a:latin typeface="Book Antiqua"/>
                <a:cs typeface="Book Antiqua"/>
              </a:rPr>
              <a:t> + </a:t>
            </a:r>
            <a:r>
              <a:rPr lang="en-US" sz="2800" b="1" i="1" dirty="0" smtClean="0">
                <a:latin typeface="Book Antiqua"/>
                <a:cs typeface="Book Antiqua"/>
              </a:rPr>
              <a:t>7 </a:t>
            </a:r>
            <a:r>
              <a:rPr lang="en-US" sz="2800" dirty="0"/>
              <a:t>in </a:t>
            </a:r>
            <a:r>
              <a:rPr lang="en-US" sz="2800" i="1" dirty="0">
                <a:latin typeface="Book Antiqua"/>
                <a:cs typeface="Book Antiqua"/>
              </a:rPr>
              <a:t>GF</a:t>
            </a:r>
            <a:r>
              <a:rPr lang="en-US" sz="2800" dirty="0">
                <a:latin typeface="Book Antiqua"/>
                <a:cs typeface="Book Antiqua"/>
              </a:rPr>
              <a:t>(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256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32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9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8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7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6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4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- 1)</a:t>
            </a:r>
          </a:p>
        </p:txBody>
      </p:sp>
      <p:pic>
        <p:nvPicPr>
          <p:cNvPr id="5" name="Picture 4" descr="Screen Shot 2015-01-20 at 10.19.32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216" y="867909"/>
            <a:ext cx="4009008" cy="40935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456858" y="995050"/>
            <a:ext cx="417567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115 </a:t>
            </a:r>
            <a:r>
              <a:rPr lang="en-US" dirty="0" err="1"/>
              <a:t>quattuorvigintillion</a:t>
            </a:r>
            <a:r>
              <a:rPr lang="en-US" dirty="0"/>
              <a:t> 792 </a:t>
            </a:r>
            <a:r>
              <a:rPr lang="en-US" dirty="0" err="1"/>
              <a:t>trevigintillion</a:t>
            </a:r>
            <a:r>
              <a:rPr lang="en-US" dirty="0"/>
              <a:t> 89 </a:t>
            </a:r>
            <a:r>
              <a:rPr lang="en-US" dirty="0" err="1"/>
              <a:t>duovigintillion</a:t>
            </a:r>
            <a:r>
              <a:rPr lang="en-US" dirty="0"/>
              <a:t> 237 </a:t>
            </a:r>
            <a:r>
              <a:rPr lang="en-US" dirty="0" err="1"/>
              <a:t>unvigintillion</a:t>
            </a:r>
            <a:r>
              <a:rPr lang="en-US" dirty="0"/>
              <a:t> 316 </a:t>
            </a:r>
            <a:r>
              <a:rPr lang="en-US" dirty="0" err="1"/>
              <a:t>vigintillion</a:t>
            </a:r>
            <a:r>
              <a:rPr lang="en-US" dirty="0"/>
              <a:t> 195 </a:t>
            </a:r>
            <a:r>
              <a:rPr lang="en-US" dirty="0" err="1"/>
              <a:t>novemdecillion</a:t>
            </a:r>
            <a:r>
              <a:rPr lang="en-US" dirty="0"/>
              <a:t> 423 </a:t>
            </a:r>
            <a:r>
              <a:rPr lang="en-US" dirty="0" err="1"/>
              <a:t>octodecillion</a:t>
            </a:r>
            <a:r>
              <a:rPr lang="en-US" dirty="0"/>
              <a:t> 570 </a:t>
            </a:r>
            <a:r>
              <a:rPr lang="en-US" dirty="0" err="1"/>
              <a:t>septendecillion</a:t>
            </a:r>
            <a:r>
              <a:rPr lang="en-US" dirty="0"/>
              <a:t> 985 </a:t>
            </a:r>
            <a:r>
              <a:rPr lang="en-US" dirty="0" err="1"/>
              <a:t>sexdecillion</a:t>
            </a:r>
            <a:r>
              <a:rPr lang="en-US" dirty="0"/>
              <a:t> 8 </a:t>
            </a:r>
            <a:r>
              <a:rPr lang="en-US" dirty="0" err="1"/>
              <a:t>quindecillion</a:t>
            </a:r>
            <a:r>
              <a:rPr lang="en-US" dirty="0"/>
              <a:t> 687 </a:t>
            </a:r>
            <a:r>
              <a:rPr lang="en-US" dirty="0" err="1"/>
              <a:t>quattuordecillion</a:t>
            </a:r>
            <a:r>
              <a:rPr lang="en-US" dirty="0"/>
              <a:t> 907 </a:t>
            </a:r>
            <a:r>
              <a:rPr lang="en-US" dirty="0" err="1"/>
              <a:t>tredecillion</a:t>
            </a:r>
            <a:r>
              <a:rPr lang="en-US" dirty="0"/>
              <a:t> 853 </a:t>
            </a:r>
            <a:r>
              <a:rPr lang="en-US" dirty="0" err="1"/>
              <a:t>duodecillion</a:t>
            </a:r>
            <a:r>
              <a:rPr lang="en-US" dirty="0"/>
              <a:t> 269 </a:t>
            </a:r>
            <a:r>
              <a:rPr lang="en-US" dirty="0" err="1"/>
              <a:t>undecillion</a:t>
            </a:r>
            <a:r>
              <a:rPr lang="en-US" dirty="0"/>
              <a:t> 984 </a:t>
            </a:r>
            <a:r>
              <a:rPr lang="en-US" dirty="0" err="1"/>
              <a:t>decillion</a:t>
            </a:r>
            <a:r>
              <a:rPr lang="en-US" dirty="0"/>
              <a:t> 665 nonillion 640 octillion 564 septillion 39 sextillion 457 quintillion 584 quadrillion 7 trillion 908 billion 834 million 671 thousand </a:t>
            </a:r>
            <a:r>
              <a:rPr lang="en-US" dirty="0" smtClean="0"/>
              <a:t>663</a:t>
            </a:r>
          </a:p>
          <a:p>
            <a:r>
              <a:rPr lang="en-US" dirty="0" smtClean="0"/>
              <a:t>(</a:t>
            </a:r>
            <a:r>
              <a:rPr lang="en-US" dirty="0"/>
              <a:t>0.0012 × the number of atoms in the visible </a:t>
            </a:r>
            <a:r>
              <a:rPr lang="en-US" dirty="0" smtClean="0"/>
              <a:t>universe)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970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Buying </a:t>
            </a:r>
            <a:r>
              <a:rPr lang="en-US" dirty="0" err="1" smtClean="0"/>
              <a:t>Bitcoin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 descr="Screen Shot 2015-01-21 at 11.36.3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98" y="1063229"/>
            <a:ext cx="3556253" cy="3822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Screen Shot 2015-01-21 at 11.46.4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851" y="2315645"/>
            <a:ext cx="4015876" cy="2451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5-01-21 at 11.38.4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1256269"/>
            <a:ext cx="4409440" cy="13963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48363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5640" y="756047"/>
            <a:ext cx="2540000" cy="3838575"/>
          </a:xfrm>
          <a:prstGeom prst="rect">
            <a:avLst/>
          </a:prstGeom>
        </p:spPr>
      </p:pic>
      <p:cxnSp>
        <p:nvCxnSpPr>
          <p:cNvPr id="27" name="Straight Connector 26"/>
          <p:cNvCxnSpPr>
            <a:stCxn id="25" idx="4"/>
          </p:cNvCxnSpPr>
          <p:nvPr/>
        </p:nvCxnSpPr>
        <p:spPr>
          <a:xfrm flipV="1">
            <a:off x="7891841" y="1188357"/>
            <a:ext cx="0" cy="31604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 on Elliptic</a:t>
            </a:r>
            <a:r>
              <a:rPr lang="en-US" dirty="0" smtClean="0"/>
              <a:t> </a:t>
            </a:r>
            <a:r>
              <a:rPr lang="en-US" dirty="0" smtClean="0"/>
              <a:t>Curves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488769" y="2164013"/>
            <a:ext cx="2719114" cy="461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s-ES_tradnl" sz="2400" i="1" dirty="0">
                <a:latin typeface="Cambria Math"/>
                <a:cs typeface="Cambria Math"/>
              </a:rPr>
              <a:t>y</a:t>
            </a:r>
            <a:r>
              <a:rPr lang="es-ES_tradnl" sz="2400" baseline="30000" dirty="0">
                <a:latin typeface="Cambria Math"/>
                <a:cs typeface="Cambria Math"/>
              </a:rPr>
              <a:t>2</a:t>
            </a:r>
            <a:r>
              <a:rPr lang="es-ES_tradnl" sz="2400" dirty="0">
                <a:latin typeface="Cambria Math"/>
                <a:cs typeface="Cambria Math"/>
              </a:rPr>
              <a:t> = </a:t>
            </a:r>
            <a:r>
              <a:rPr lang="es-ES_tradnl" sz="2400" i="1" dirty="0">
                <a:latin typeface="Cambria Math"/>
                <a:cs typeface="Cambria Math"/>
              </a:rPr>
              <a:t>x</a:t>
            </a:r>
            <a:r>
              <a:rPr lang="es-ES_tradnl" sz="2400" baseline="30000" dirty="0">
                <a:latin typeface="Cambria Math"/>
                <a:cs typeface="Cambria Math"/>
              </a:rPr>
              <a:t>3</a:t>
            </a:r>
            <a:r>
              <a:rPr lang="es-ES_tradnl" sz="2400" dirty="0">
                <a:latin typeface="Cambria Math"/>
                <a:cs typeface="Cambria Math"/>
              </a:rPr>
              <a:t> </a:t>
            </a:r>
            <a:r>
              <a:rPr lang="es-ES_tradnl" sz="2400" dirty="0" smtClean="0">
                <a:latin typeface="Cambria Math"/>
                <a:cs typeface="Cambria Math"/>
              </a:rPr>
              <a:t>– 7 (</a:t>
            </a:r>
            <a:r>
              <a:rPr lang="es-ES_tradnl" sz="2400" dirty="0" err="1">
                <a:latin typeface="Cambria Math"/>
                <a:cs typeface="Cambria Math"/>
              </a:rPr>
              <a:t>mod</a:t>
            </a:r>
            <a:r>
              <a:rPr lang="es-ES_tradnl" sz="2400" dirty="0">
                <a:latin typeface="Cambria Math"/>
                <a:cs typeface="Cambria Math"/>
              </a:rPr>
              <a:t> </a:t>
            </a:r>
            <a:r>
              <a:rPr lang="es-ES_tradnl" sz="2400" i="1" dirty="0">
                <a:latin typeface="Cambria Math"/>
                <a:cs typeface="Cambria Math"/>
              </a:rPr>
              <a:t>p</a:t>
            </a:r>
            <a:r>
              <a:rPr lang="es-ES_tradnl" sz="2400" dirty="0">
                <a:latin typeface="Cambria Math"/>
                <a:cs typeface="Cambria Math"/>
              </a:rPr>
              <a:t>)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" y="3209627"/>
            <a:ext cx="5021943" cy="138499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Addition: </a:t>
            </a:r>
            <a:r>
              <a:rPr lang="en-US" sz="2800" i="1" dirty="0">
                <a:latin typeface="Cambria Math"/>
                <a:cs typeface="Cambria Math"/>
              </a:rPr>
              <a:t>P</a:t>
            </a:r>
            <a:r>
              <a:rPr lang="en-US" sz="2800" dirty="0" smtClean="0">
                <a:latin typeface="Cambria Math"/>
                <a:cs typeface="Cambria Math"/>
              </a:rPr>
              <a:t> + </a:t>
            </a:r>
            <a:r>
              <a:rPr lang="en-US" sz="2800" i="1" dirty="0" smtClean="0">
                <a:latin typeface="Cambria Math"/>
                <a:cs typeface="Cambria Math"/>
              </a:rPr>
              <a:t>Q</a:t>
            </a:r>
            <a:r>
              <a:rPr lang="en-US" sz="2800" dirty="0" smtClean="0">
                <a:latin typeface="Cambria Math"/>
                <a:cs typeface="Cambria Math"/>
              </a:rPr>
              <a:t> </a:t>
            </a:r>
          </a:p>
          <a:p>
            <a:r>
              <a:rPr lang="en-US" sz="2800" dirty="0">
                <a:latin typeface="Cambria Math"/>
                <a:cs typeface="Cambria Math"/>
              </a:rPr>
              <a:t> </a:t>
            </a:r>
            <a:r>
              <a:rPr lang="en-US" sz="2800" dirty="0" smtClean="0">
                <a:latin typeface="Cambria Math"/>
                <a:cs typeface="Cambria Math"/>
              </a:rPr>
              <a:t>  </a:t>
            </a:r>
            <a:r>
              <a:rPr lang="en-US" sz="2800" dirty="0" smtClean="0"/>
              <a:t>= negate intersection of curve 	with line through </a:t>
            </a:r>
            <a:r>
              <a:rPr lang="en-US" sz="2800" i="1" dirty="0" smtClean="0">
                <a:latin typeface="Cambria Math"/>
                <a:cs typeface="Cambria Math"/>
              </a:rPr>
              <a:t>P </a:t>
            </a:r>
            <a:r>
              <a:rPr lang="en-US" sz="2800" dirty="0" smtClean="0"/>
              <a:t>and </a:t>
            </a:r>
            <a:r>
              <a:rPr lang="en-US" sz="2800" i="1" dirty="0" smtClean="0">
                <a:latin typeface="Cambria Math"/>
                <a:cs typeface="Cambria Math"/>
              </a:rPr>
              <a:t>Q</a:t>
            </a:r>
            <a:r>
              <a:rPr lang="en-US" sz="2800" dirty="0" smtClean="0"/>
              <a:t> 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 flipV="1">
            <a:off x="5946557" y="1986644"/>
            <a:ext cx="2133063" cy="255355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919531" y="2256947"/>
            <a:ext cx="4187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latin typeface="Cambria Math"/>
                <a:cs typeface="Cambria Math"/>
              </a:rPr>
              <a:t>P</a:t>
            </a:r>
            <a:endParaRPr lang="en-US" sz="2400" dirty="0"/>
          </a:p>
        </p:txBody>
      </p:sp>
      <p:sp>
        <p:nvSpPr>
          <p:cNvPr id="21" name="Oval 20"/>
          <p:cNvSpPr/>
          <p:nvPr/>
        </p:nvSpPr>
        <p:spPr>
          <a:xfrm>
            <a:off x="6257870" y="2394846"/>
            <a:ext cx="116360" cy="90715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127767" y="3051603"/>
            <a:ext cx="4187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smtClean="0">
                <a:latin typeface="Cambria Math"/>
                <a:cs typeface="Cambria Math"/>
              </a:rPr>
              <a:t>Q</a:t>
            </a:r>
            <a:endParaRPr lang="en-US" sz="2400" dirty="0"/>
          </a:p>
        </p:txBody>
      </p:sp>
      <p:sp>
        <p:nvSpPr>
          <p:cNvPr id="23" name="Oval 22"/>
          <p:cNvSpPr/>
          <p:nvPr/>
        </p:nvSpPr>
        <p:spPr>
          <a:xfrm>
            <a:off x="7091161" y="3361856"/>
            <a:ext cx="116360" cy="90715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8001001" y="971550"/>
            <a:ext cx="9573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smtClean="0">
                <a:latin typeface="Cambria Math"/>
                <a:cs typeface="Cambria Math"/>
              </a:rPr>
              <a:t>P </a:t>
            </a:r>
            <a:r>
              <a:rPr lang="en-US" sz="2400" dirty="0" smtClean="0">
                <a:latin typeface="Cambria Math"/>
                <a:cs typeface="Cambria Math"/>
              </a:rPr>
              <a:t>+</a:t>
            </a:r>
            <a:r>
              <a:rPr lang="en-US" sz="2400" i="1" dirty="0" smtClean="0">
                <a:latin typeface="Cambria Math"/>
                <a:cs typeface="Cambria Math"/>
              </a:rPr>
              <a:t> Q</a:t>
            </a:r>
            <a:endParaRPr lang="en-US" sz="2400" dirty="0"/>
          </a:p>
        </p:txBody>
      </p:sp>
      <p:sp>
        <p:nvSpPr>
          <p:cNvPr id="25" name="Oval 24"/>
          <p:cNvSpPr/>
          <p:nvPr/>
        </p:nvSpPr>
        <p:spPr>
          <a:xfrm>
            <a:off x="7833661" y="4258042"/>
            <a:ext cx="116360" cy="90715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836216" y="1153916"/>
            <a:ext cx="116360" cy="9071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73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 animBg="1"/>
      <p:bldP spid="2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5616" y="205979"/>
            <a:ext cx="3811184" cy="857250"/>
          </a:xfrm>
        </p:spPr>
        <p:txBody>
          <a:bodyPr/>
          <a:lstStyle/>
          <a:p>
            <a:r>
              <a:rPr lang="en-US" dirty="0" smtClean="0"/>
              <a:t>Addition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20" y="126870"/>
            <a:ext cx="4470400" cy="444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4355250" y="4733330"/>
            <a:ext cx="46855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Image from: </a:t>
            </a:r>
            <a:r>
              <a:rPr lang="en-US" sz="1400" dirty="0" smtClean="0">
                <a:hlinkClick r:id="rId3"/>
              </a:rPr>
              <a:t>http</a:t>
            </a:r>
            <a:r>
              <a:rPr lang="en-US" sz="1400" dirty="0">
                <a:hlinkClick r:id="rId3"/>
              </a:rPr>
              <a:t>://</a:t>
            </a:r>
            <a:r>
              <a:rPr lang="en-US" sz="1400" dirty="0" err="1">
                <a:hlinkClick r:id="rId3"/>
              </a:rPr>
              <a:t>www.coindesk.com</a:t>
            </a:r>
            <a:r>
              <a:rPr lang="en-US" sz="1400" dirty="0">
                <a:hlinkClick r:id="rId3"/>
              </a:rPr>
              <a:t>/math-behind-</a:t>
            </a:r>
            <a:r>
              <a:rPr lang="en-US" sz="1400" dirty="0" err="1">
                <a:hlinkClick r:id="rId3"/>
              </a:rPr>
              <a:t>bitcoin</a:t>
            </a:r>
            <a:r>
              <a:rPr lang="en-US" sz="1400" dirty="0">
                <a:hlinkClick r:id="rId3"/>
              </a:rPr>
              <a:t>/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024676" y="1429922"/>
            <a:ext cx="1374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P</a:t>
            </a:r>
            <a:r>
              <a:rPr lang="en-US" sz="2400" dirty="0" smtClean="0"/>
              <a:t> + </a:t>
            </a:r>
            <a:r>
              <a:rPr lang="en-US" sz="2400" i="1" dirty="0" smtClean="0"/>
              <a:t>Q</a:t>
            </a:r>
            <a:r>
              <a:rPr lang="en-US" sz="2400" dirty="0" smtClean="0"/>
              <a:t> = </a:t>
            </a:r>
            <a:r>
              <a:rPr lang="en-US" sz="2400" i="1" dirty="0" smtClean="0"/>
              <a:t>R</a:t>
            </a:r>
            <a:endParaRPr lang="en-US" sz="2400" i="1" dirty="0"/>
          </a:p>
        </p:txBody>
      </p:sp>
      <p:sp>
        <p:nvSpPr>
          <p:cNvPr id="9" name="TextBox 8"/>
          <p:cNvSpPr txBox="1"/>
          <p:nvPr/>
        </p:nvSpPr>
        <p:spPr>
          <a:xfrm>
            <a:off x="5657135" y="3961150"/>
            <a:ext cx="2874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What should we do if P = Q?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85798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5616" y="205979"/>
            <a:ext cx="3811184" cy="857250"/>
          </a:xfrm>
        </p:spPr>
        <p:txBody>
          <a:bodyPr/>
          <a:lstStyle/>
          <a:p>
            <a:r>
              <a:rPr lang="en-US" dirty="0" smtClean="0"/>
              <a:t>Addition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355250" y="4733330"/>
            <a:ext cx="46855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Image from: </a:t>
            </a:r>
            <a:r>
              <a:rPr lang="en-US" sz="1400" dirty="0" smtClean="0">
                <a:hlinkClick r:id="rId2"/>
              </a:rPr>
              <a:t>http</a:t>
            </a:r>
            <a:r>
              <a:rPr lang="en-US" sz="1400" dirty="0">
                <a:hlinkClick r:id="rId2"/>
              </a:rPr>
              <a:t>://</a:t>
            </a:r>
            <a:r>
              <a:rPr lang="en-US" sz="1400" dirty="0" err="1">
                <a:hlinkClick r:id="rId2"/>
              </a:rPr>
              <a:t>www.coindesk.com</a:t>
            </a:r>
            <a:r>
              <a:rPr lang="en-US" sz="1400" dirty="0">
                <a:hlinkClick r:id="rId2"/>
              </a:rPr>
              <a:t>/math-behind-</a:t>
            </a:r>
            <a:r>
              <a:rPr lang="en-US" sz="1400" dirty="0" err="1">
                <a:hlinkClick r:id="rId2"/>
              </a:rPr>
              <a:t>bitcoin</a:t>
            </a:r>
            <a:r>
              <a:rPr lang="en-US" sz="1400" dirty="0">
                <a:hlinkClick r:id="rId2"/>
              </a:rPr>
              <a:t>/</a:t>
            </a:r>
            <a:endParaRPr lang="en-US" sz="1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34" y="205979"/>
            <a:ext cx="4473347" cy="44124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5408470" y="1554263"/>
            <a:ext cx="3419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Same idea for finite fields (just more complex)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08470" y="3239941"/>
            <a:ext cx="29980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Picture is for </a:t>
            </a:r>
            <a:r>
              <a:rPr lang="en-US" i="1" dirty="0" smtClean="0"/>
              <a:t>F</a:t>
            </a:r>
            <a:r>
              <a:rPr lang="en-US" baseline="-25000" dirty="0" smtClean="0"/>
              <a:t>67</a:t>
            </a:r>
            <a:r>
              <a:rPr lang="en-US" dirty="0" smtClean="0"/>
              <a:t>.  </a:t>
            </a:r>
          </a:p>
          <a:p>
            <a:endParaRPr lang="en-US" dirty="0"/>
          </a:p>
          <a:p>
            <a:r>
              <a:rPr lang="en-US" dirty="0" smtClean="0"/>
              <a:t>How would this look for </a:t>
            </a:r>
            <a:r>
              <a:rPr lang="en-US" i="1" dirty="0" err="1" smtClean="0"/>
              <a:t>F</a:t>
            </a:r>
            <a:r>
              <a:rPr lang="en-US" baseline="-25000" dirty="0" err="1" smtClean="0"/>
              <a:t>huge</a:t>
            </a: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524008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Density of Elliptic Curve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64895" y="1272506"/>
            <a:ext cx="79387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i="1" dirty="0">
                <a:latin typeface="Book Antiqua"/>
                <a:cs typeface="Book Antiqua"/>
              </a:rPr>
              <a:t>y</a:t>
            </a:r>
            <a:r>
              <a:rPr lang="en-US" sz="2800" b="1" i="1" baseline="30000" dirty="0">
                <a:latin typeface="Book Antiqua"/>
                <a:cs typeface="Book Antiqua"/>
              </a:rPr>
              <a:t>2</a:t>
            </a:r>
            <a:r>
              <a:rPr lang="en-US" sz="2800" b="1" i="1" dirty="0">
                <a:latin typeface="Book Antiqua"/>
                <a:cs typeface="Book Antiqua"/>
              </a:rPr>
              <a:t> = x</a:t>
            </a:r>
            <a:r>
              <a:rPr lang="en-US" sz="2800" b="1" i="1" baseline="30000" dirty="0">
                <a:latin typeface="Book Antiqua"/>
                <a:cs typeface="Book Antiqua"/>
              </a:rPr>
              <a:t>3</a:t>
            </a:r>
            <a:r>
              <a:rPr lang="en-US" sz="2800" b="1" i="1" dirty="0">
                <a:latin typeface="Book Antiqua"/>
                <a:cs typeface="Book Antiqua"/>
              </a:rPr>
              <a:t> + </a:t>
            </a:r>
            <a:r>
              <a:rPr lang="en-US" sz="2800" b="1" i="1" dirty="0" smtClean="0">
                <a:latin typeface="Book Antiqua"/>
                <a:cs typeface="Book Antiqua"/>
              </a:rPr>
              <a:t>7 </a:t>
            </a:r>
            <a:r>
              <a:rPr lang="en-US" sz="2800" dirty="0"/>
              <a:t>in </a:t>
            </a:r>
            <a:r>
              <a:rPr lang="en-US" sz="2800" i="1" dirty="0">
                <a:latin typeface="Book Antiqua"/>
                <a:cs typeface="Book Antiqua"/>
              </a:rPr>
              <a:t>GF</a:t>
            </a:r>
            <a:r>
              <a:rPr lang="en-US" sz="2800" dirty="0">
                <a:latin typeface="Book Antiqua"/>
                <a:cs typeface="Book Antiqua"/>
              </a:rPr>
              <a:t>(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256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32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9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8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7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6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</a:t>
            </a:r>
            <a:r>
              <a:rPr lang="en-US" sz="2800" dirty="0" smtClean="0">
                <a:latin typeface="Book Antiqua"/>
                <a:cs typeface="Book Antiqua"/>
              </a:rPr>
              <a:t>2</a:t>
            </a:r>
            <a:r>
              <a:rPr lang="en-US" sz="2800" baseline="30000" dirty="0" smtClean="0">
                <a:latin typeface="Book Antiqua"/>
                <a:cs typeface="Book Antiqua"/>
              </a:rPr>
              <a:t>4</a:t>
            </a:r>
            <a:r>
              <a:rPr lang="en-US" sz="2800" dirty="0" smtClean="0">
                <a:latin typeface="Book Antiqua"/>
                <a:cs typeface="Book Antiqua"/>
              </a:rPr>
              <a:t> </a:t>
            </a:r>
            <a:r>
              <a:rPr lang="en-US" sz="2800" dirty="0">
                <a:latin typeface="Book Antiqua"/>
                <a:cs typeface="Book Antiqua"/>
              </a:rPr>
              <a:t>- 1)</a:t>
            </a:r>
          </a:p>
        </p:txBody>
      </p:sp>
    </p:spTree>
    <p:extLst>
      <p:ext uri="{BB962C8B-B14F-4D97-AF65-F5344CB8AC3E}">
        <p14:creationId xmlns:p14="http://schemas.microsoft.com/office/powerpoint/2010/main" val="2415654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8218" t="9671" r="2194" b="11111"/>
          <a:stretch/>
        </p:blipFill>
        <p:spPr>
          <a:xfrm>
            <a:off x="370417" y="121311"/>
            <a:ext cx="8580966" cy="48561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606512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(Believed to be) Hard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304840"/>
            <a:ext cx="5155530" cy="3125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Elliptic curve discrete logarithm problem</a:t>
            </a:r>
            <a:r>
              <a:rPr lang="en-US" dirty="0"/>
              <a:t>: given points </a:t>
            </a:r>
            <a:r>
              <a:rPr lang="en-US" i="1" dirty="0">
                <a:latin typeface="Cambria Math"/>
                <a:cs typeface="Cambria Math"/>
              </a:rPr>
              <a:t>P</a:t>
            </a:r>
            <a:r>
              <a:rPr lang="en-US" dirty="0"/>
              <a:t> and </a:t>
            </a:r>
            <a:r>
              <a:rPr lang="en-US" i="1" dirty="0">
                <a:latin typeface="Cambria Math"/>
                <a:cs typeface="Cambria Math"/>
              </a:rPr>
              <a:t>Q</a:t>
            </a:r>
            <a:r>
              <a:rPr lang="en-US" dirty="0"/>
              <a:t> on an elliptic curve, it is </a:t>
            </a:r>
            <a:r>
              <a:rPr lang="en-US" b="1" dirty="0"/>
              <a:t>hard</a:t>
            </a:r>
            <a:r>
              <a:rPr lang="en-US" dirty="0"/>
              <a:t> to </a:t>
            </a:r>
            <a:r>
              <a:rPr lang="en-US" dirty="0" smtClean="0"/>
              <a:t>find an integer </a:t>
            </a:r>
            <a:r>
              <a:rPr lang="en-US" i="1" dirty="0" smtClean="0">
                <a:latin typeface="Cambria Math"/>
                <a:cs typeface="Cambria Math"/>
              </a:rPr>
              <a:t>k</a:t>
            </a:r>
            <a:r>
              <a:rPr lang="en-US" dirty="0" smtClean="0"/>
              <a:t> </a:t>
            </a:r>
            <a:r>
              <a:rPr lang="en-US" dirty="0"/>
              <a:t>such that </a:t>
            </a:r>
            <a:r>
              <a:rPr lang="en-US" i="1" dirty="0">
                <a:latin typeface="Cambria Math"/>
                <a:cs typeface="Cambria Math"/>
              </a:rPr>
              <a:t>Q </a:t>
            </a:r>
            <a:r>
              <a:rPr lang="en-US" dirty="0">
                <a:latin typeface="Cambria Math"/>
                <a:cs typeface="Cambria Math"/>
              </a:rPr>
              <a:t>=</a:t>
            </a:r>
            <a:r>
              <a:rPr lang="en-US" i="1" dirty="0">
                <a:latin typeface="Cambria Math"/>
                <a:cs typeface="Cambria Math"/>
              </a:rPr>
              <a:t> </a:t>
            </a:r>
            <a:r>
              <a:rPr lang="en-US" i="1" dirty="0" err="1" smtClean="0">
                <a:latin typeface="Cambria Math"/>
                <a:cs typeface="Cambria Math"/>
              </a:rPr>
              <a:t>kP</a:t>
            </a:r>
            <a:r>
              <a:rPr lang="en-US" dirty="0" smtClean="0"/>
              <a:t>.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999" y="1063229"/>
            <a:ext cx="3572290" cy="35236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6553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Signing with Elliptic Curves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35</a:t>
            </a:fld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53534" y="1182736"/>
            <a:ext cx="3924300" cy="15689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b="1" dirty="0" smtClean="0"/>
              <a:t>Elliptic curve discrete logarithm problem</a:t>
            </a:r>
            <a:r>
              <a:rPr lang="en-US" sz="2800" dirty="0" smtClean="0"/>
              <a:t>: given points </a:t>
            </a:r>
            <a:r>
              <a:rPr lang="en-US" sz="2800" i="1" dirty="0" smtClean="0">
                <a:latin typeface="Cambria Math"/>
                <a:cs typeface="Cambria Math"/>
              </a:rPr>
              <a:t>P</a:t>
            </a:r>
            <a:r>
              <a:rPr lang="en-US" sz="2800" dirty="0" smtClean="0"/>
              <a:t> and </a:t>
            </a:r>
            <a:r>
              <a:rPr lang="en-US" sz="2800" i="1" dirty="0" smtClean="0">
                <a:latin typeface="Cambria Math"/>
                <a:cs typeface="Cambria Math"/>
              </a:rPr>
              <a:t>Q</a:t>
            </a:r>
            <a:r>
              <a:rPr lang="en-US" sz="2800" dirty="0" smtClean="0"/>
              <a:t>, it is </a:t>
            </a:r>
            <a:r>
              <a:rPr lang="en-US" sz="2800" b="1" dirty="0" smtClean="0"/>
              <a:t>hard</a:t>
            </a:r>
            <a:r>
              <a:rPr lang="en-US" sz="2800" dirty="0" smtClean="0"/>
              <a:t> to find </a:t>
            </a:r>
            <a:r>
              <a:rPr lang="en-US" sz="2800" i="1" dirty="0" smtClean="0">
                <a:latin typeface="Cambria Math"/>
                <a:cs typeface="Cambria Math"/>
              </a:rPr>
              <a:t>k</a:t>
            </a:r>
            <a:r>
              <a:rPr lang="en-US" sz="2800" dirty="0" smtClean="0"/>
              <a:t> such that </a:t>
            </a:r>
            <a:r>
              <a:rPr lang="en-US" sz="2800" i="1" dirty="0" smtClean="0">
                <a:latin typeface="Cambria Math"/>
                <a:cs typeface="Cambria Math"/>
              </a:rPr>
              <a:t>Q </a:t>
            </a:r>
            <a:r>
              <a:rPr lang="en-US" sz="2800" dirty="0" smtClean="0">
                <a:latin typeface="Cambria Math"/>
                <a:cs typeface="Cambria Math"/>
              </a:rPr>
              <a:t>=</a:t>
            </a:r>
            <a:r>
              <a:rPr lang="en-US" sz="2800" i="1" dirty="0" smtClean="0">
                <a:latin typeface="Cambria Math"/>
                <a:cs typeface="Cambria Math"/>
              </a:rPr>
              <a:t> </a:t>
            </a:r>
            <a:r>
              <a:rPr lang="en-US" sz="2800" i="1" dirty="0" err="1" smtClean="0">
                <a:latin typeface="Cambria Math"/>
                <a:cs typeface="Cambria Math"/>
              </a:rPr>
              <a:t>kP</a:t>
            </a:r>
            <a:r>
              <a:rPr lang="en-US" sz="2800" dirty="0" smtClean="0"/>
              <a:t>.</a:t>
            </a:r>
            <a:endParaRPr lang="en-US" sz="2800" i="1" dirty="0">
              <a:latin typeface="Cambria Math"/>
              <a:cs typeface="Cambria Math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28167" y="1471083"/>
            <a:ext cx="34586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/>
              <a:t>How can we use this hardness assumption to make asymmetric cryptosystem?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0806119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Signing with Elliptic Curves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36</a:t>
            </a:fld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53534" y="1182736"/>
            <a:ext cx="3924300" cy="15689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b="1" dirty="0" smtClean="0"/>
              <a:t>Elliptic curve discrete logarithm problem</a:t>
            </a:r>
            <a:r>
              <a:rPr lang="en-US" sz="2800" dirty="0" smtClean="0"/>
              <a:t>: given points </a:t>
            </a:r>
            <a:r>
              <a:rPr lang="en-US" sz="2800" i="1" dirty="0" smtClean="0">
                <a:latin typeface="Cambria Math"/>
                <a:cs typeface="Cambria Math"/>
              </a:rPr>
              <a:t>P</a:t>
            </a:r>
            <a:r>
              <a:rPr lang="en-US" sz="2800" dirty="0" smtClean="0"/>
              <a:t> and </a:t>
            </a:r>
            <a:r>
              <a:rPr lang="en-US" sz="2800" i="1" dirty="0" smtClean="0">
                <a:latin typeface="Cambria Math"/>
                <a:cs typeface="Cambria Math"/>
              </a:rPr>
              <a:t>Q</a:t>
            </a:r>
            <a:r>
              <a:rPr lang="en-US" sz="2800" dirty="0" smtClean="0"/>
              <a:t>, it is </a:t>
            </a:r>
            <a:r>
              <a:rPr lang="en-US" sz="2800" b="1" dirty="0" smtClean="0"/>
              <a:t>hard</a:t>
            </a:r>
            <a:r>
              <a:rPr lang="en-US" sz="2800" dirty="0" smtClean="0"/>
              <a:t> to find </a:t>
            </a:r>
            <a:r>
              <a:rPr lang="en-US" sz="2800" i="1" dirty="0" smtClean="0">
                <a:latin typeface="Cambria Math"/>
                <a:cs typeface="Cambria Math"/>
              </a:rPr>
              <a:t>k</a:t>
            </a:r>
            <a:r>
              <a:rPr lang="en-US" sz="2800" dirty="0" smtClean="0"/>
              <a:t> such that </a:t>
            </a:r>
            <a:r>
              <a:rPr lang="en-US" sz="2800" i="1" dirty="0" smtClean="0">
                <a:latin typeface="Cambria Math"/>
                <a:cs typeface="Cambria Math"/>
              </a:rPr>
              <a:t>Q </a:t>
            </a:r>
            <a:r>
              <a:rPr lang="en-US" sz="2800" dirty="0" smtClean="0">
                <a:latin typeface="Cambria Math"/>
                <a:cs typeface="Cambria Math"/>
              </a:rPr>
              <a:t>=</a:t>
            </a:r>
            <a:r>
              <a:rPr lang="en-US" sz="2800" i="1" dirty="0" smtClean="0">
                <a:latin typeface="Cambria Math"/>
                <a:cs typeface="Cambria Math"/>
              </a:rPr>
              <a:t> </a:t>
            </a:r>
            <a:r>
              <a:rPr lang="en-US" sz="2800" i="1" dirty="0" err="1" smtClean="0">
                <a:latin typeface="Cambria Math"/>
                <a:cs typeface="Cambria Math"/>
              </a:rPr>
              <a:t>kP</a:t>
            </a:r>
            <a:r>
              <a:rPr lang="en-US" sz="2800" dirty="0" smtClean="0"/>
              <a:t>.</a:t>
            </a:r>
            <a:endParaRPr lang="en-US" sz="2800" i="1" dirty="0">
              <a:latin typeface="Cambria Math"/>
              <a:cs typeface="Cambria Math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28167" y="1471083"/>
            <a:ext cx="34586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/>
              <a:t>How can we use this hardness assumption to make asymmetric cryptosystem?</a:t>
            </a:r>
            <a:endParaRPr lang="en-US" sz="20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440543" y="2828271"/>
            <a:ext cx="84745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Parameters: </a:t>
            </a:r>
            <a:r>
              <a:rPr lang="en-US" sz="2400" dirty="0" smtClean="0"/>
              <a:t>curve, </a:t>
            </a:r>
            <a:r>
              <a:rPr lang="en-US" sz="2400" i="1" dirty="0" smtClean="0">
                <a:latin typeface="Cambria Math"/>
                <a:cs typeface="Cambria Math"/>
              </a:rPr>
              <a:t>G</a:t>
            </a:r>
            <a:r>
              <a:rPr lang="en-US" sz="2400" dirty="0" smtClean="0"/>
              <a:t> (a point on curve),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(large)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/>
              <a:t> such that </a:t>
            </a:r>
            <a:r>
              <a:rPr lang="en-US" sz="2400" i="1" dirty="0" err="1" smtClean="0">
                <a:latin typeface="Cambria Math"/>
                <a:cs typeface="Cambria Math"/>
              </a:rPr>
              <a:t>nG</a:t>
            </a:r>
            <a:r>
              <a:rPr lang="en-US" sz="2400" i="1" dirty="0" smtClean="0">
                <a:latin typeface="Cambria Math"/>
                <a:cs typeface="Cambria Math"/>
              </a:rPr>
              <a:t> = </a:t>
            </a:r>
            <a:r>
              <a:rPr lang="en-US" sz="2400" dirty="0" smtClean="0">
                <a:latin typeface="Cambria Math"/>
                <a:cs typeface="Cambria Math"/>
              </a:rPr>
              <a:t>0</a:t>
            </a:r>
            <a:r>
              <a:rPr lang="en-US" sz="2400" dirty="0" smtClean="0"/>
              <a:t>. </a:t>
            </a:r>
          </a:p>
          <a:p>
            <a:r>
              <a:rPr lang="en-US" sz="2400" b="1" dirty="0" smtClean="0"/>
              <a:t>Key pair: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Private key: </a:t>
            </a:r>
            <a:r>
              <a:rPr lang="en-US" sz="24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400" dirty="0" smtClean="0"/>
              <a:t> = pick a random integer in </a:t>
            </a:r>
            <a:r>
              <a:rPr lang="en-US" sz="2400" dirty="0" smtClean="0">
                <a:latin typeface="Cambria Math"/>
                <a:cs typeface="Cambria Math"/>
              </a:rPr>
              <a:t>[1,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>
                <a:latin typeface="Cambria Math"/>
                <a:cs typeface="Cambria Math"/>
              </a:rPr>
              <a:t>-1]</a:t>
            </a:r>
          </a:p>
          <a:p>
            <a:r>
              <a:rPr lang="en-US" sz="2400" dirty="0"/>
              <a:t>	P</a:t>
            </a:r>
            <a:r>
              <a:rPr lang="en-US" sz="2400" dirty="0" smtClean="0"/>
              <a:t>ublic key:   point </a:t>
            </a:r>
            <a:r>
              <a:rPr lang="en-US" sz="2400" i="1" dirty="0" smtClean="0">
                <a:latin typeface="Cambria Math"/>
                <a:cs typeface="Cambria Math"/>
              </a:rPr>
              <a:t>Q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400" i="1" dirty="0" err="1" smtClean="0">
                <a:latin typeface="Cambria Math"/>
                <a:cs typeface="Cambria Math"/>
              </a:rPr>
              <a:t>G</a:t>
            </a:r>
            <a:endParaRPr lang="en-US" sz="2400" i="1" dirty="0" smtClean="0">
              <a:latin typeface="Cambria Math"/>
              <a:cs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18716450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Signing with Elliptic Curves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37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7200" y="1063229"/>
            <a:ext cx="84745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Parameters: </a:t>
            </a:r>
            <a:r>
              <a:rPr lang="en-US" sz="2400" dirty="0" smtClean="0"/>
              <a:t>curve, </a:t>
            </a:r>
            <a:r>
              <a:rPr lang="en-US" sz="2400" i="1" dirty="0" smtClean="0">
                <a:latin typeface="Cambria Math"/>
                <a:cs typeface="Cambria Math"/>
              </a:rPr>
              <a:t>G</a:t>
            </a:r>
            <a:r>
              <a:rPr lang="en-US" sz="2400" dirty="0" smtClean="0"/>
              <a:t> (a point on curve),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(large)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/>
              <a:t> such that </a:t>
            </a:r>
            <a:r>
              <a:rPr lang="en-US" sz="2400" i="1" dirty="0" err="1" smtClean="0">
                <a:latin typeface="Cambria Math"/>
                <a:cs typeface="Cambria Math"/>
              </a:rPr>
              <a:t>nG</a:t>
            </a:r>
            <a:r>
              <a:rPr lang="en-US" sz="2400" i="1" dirty="0" smtClean="0">
                <a:latin typeface="Cambria Math"/>
                <a:cs typeface="Cambria Math"/>
              </a:rPr>
              <a:t> = </a:t>
            </a:r>
            <a:r>
              <a:rPr lang="en-US" sz="2400" dirty="0" smtClean="0">
                <a:latin typeface="Cambria Math"/>
                <a:cs typeface="Cambria Math"/>
              </a:rPr>
              <a:t>0</a:t>
            </a:r>
            <a:r>
              <a:rPr lang="en-US" sz="2400" dirty="0" smtClean="0"/>
              <a:t>. </a:t>
            </a:r>
          </a:p>
          <a:p>
            <a:r>
              <a:rPr lang="en-US" sz="2400" b="1" dirty="0" smtClean="0"/>
              <a:t>Key pair: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Private key: </a:t>
            </a:r>
            <a:r>
              <a:rPr lang="en-US" sz="24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400" dirty="0" smtClean="0"/>
              <a:t> = pick a random integer in </a:t>
            </a:r>
            <a:r>
              <a:rPr lang="en-US" sz="2400" dirty="0" smtClean="0">
                <a:latin typeface="Cambria Math"/>
                <a:cs typeface="Cambria Math"/>
              </a:rPr>
              <a:t>[1,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>
                <a:latin typeface="Cambria Math"/>
                <a:cs typeface="Cambria Math"/>
              </a:rPr>
              <a:t>-1]</a:t>
            </a:r>
          </a:p>
          <a:p>
            <a:r>
              <a:rPr lang="en-US" sz="2400" dirty="0"/>
              <a:t>	P</a:t>
            </a:r>
            <a:r>
              <a:rPr lang="en-US" sz="2400" dirty="0" smtClean="0"/>
              <a:t>ublic key:   point </a:t>
            </a:r>
            <a:r>
              <a:rPr lang="en-US" sz="2400" i="1" dirty="0" smtClean="0">
                <a:latin typeface="Cambria Math"/>
                <a:cs typeface="Cambria Math"/>
              </a:rPr>
              <a:t>Q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400" i="1" dirty="0" err="1" smtClean="0">
                <a:latin typeface="Cambria Math"/>
                <a:cs typeface="Cambria Math"/>
              </a:rPr>
              <a:t>G</a:t>
            </a:r>
            <a:endParaRPr lang="en-US" sz="2400" i="1" dirty="0" smtClean="0">
              <a:latin typeface="Cambria Math"/>
              <a:cs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41768223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Signing with Elliptic Curves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7200" y="1063229"/>
            <a:ext cx="84745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Parameters: </a:t>
            </a:r>
            <a:r>
              <a:rPr lang="en-US" sz="2400" dirty="0" smtClean="0"/>
              <a:t>curve, </a:t>
            </a:r>
            <a:r>
              <a:rPr lang="en-US" sz="2400" i="1" dirty="0" smtClean="0">
                <a:latin typeface="Cambria Math"/>
                <a:cs typeface="Cambria Math"/>
              </a:rPr>
              <a:t>G</a:t>
            </a:r>
            <a:r>
              <a:rPr lang="en-US" sz="2400" dirty="0" smtClean="0"/>
              <a:t> (a point on curve),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(large)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/>
              <a:t> such that </a:t>
            </a:r>
            <a:r>
              <a:rPr lang="en-US" sz="2400" i="1" dirty="0" err="1" smtClean="0">
                <a:latin typeface="Cambria Math"/>
                <a:cs typeface="Cambria Math"/>
              </a:rPr>
              <a:t>nG</a:t>
            </a:r>
            <a:r>
              <a:rPr lang="en-US" sz="2400" i="1" dirty="0" smtClean="0">
                <a:latin typeface="Cambria Math"/>
                <a:cs typeface="Cambria Math"/>
              </a:rPr>
              <a:t> = </a:t>
            </a:r>
            <a:r>
              <a:rPr lang="en-US" sz="2400" dirty="0" smtClean="0">
                <a:latin typeface="Cambria Math"/>
                <a:cs typeface="Cambria Math"/>
              </a:rPr>
              <a:t>0</a:t>
            </a:r>
            <a:r>
              <a:rPr lang="en-US" sz="2400" dirty="0" smtClean="0"/>
              <a:t>. </a:t>
            </a:r>
          </a:p>
          <a:p>
            <a:r>
              <a:rPr lang="en-US" sz="2400" b="1" dirty="0" smtClean="0"/>
              <a:t>Key pair: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Private key: </a:t>
            </a:r>
            <a:r>
              <a:rPr lang="en-US" sz="24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400" dirty="0" smtClean="0"/>
              <a:t> = pick a random integer in </a:t>
            </a:r>
            <a:r>
              <a:rPr lang="en-US" sz="2400" dirty="0" smtClean="0">
                <a:latin typeface="Cambria Math"/>
                <a:cs typeface="Cambria Math"/>
              </a:rPr>
              <a:t>[1,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>
                <a:latin typeface="Cambria Math"/>
                <a:cs typeface="Cambria Math"/>
              </a:rPr>
              <a:t>-1]</a:t>
            </a:r>
          </a:p>
          <a:p>
            <a:r>
              <a:rPr lang="en-US" sz="2400" dirty="0"/>
              <a:t>	P</a:t>
            </a:r>
            <a:r>
              <a:rPr lang="en-US" sz="2400" dirty="0" smtClean="0"/>
              <a:t>ublic key:   point </a:t>
            </a:r>
            <a:r>
              <a:rPr lang="en-US" sz="2400" i="1" dirty="0" smtClean="0">
                <a:latin typeface="Cambria Math"/>
                <a:cs typeface="Cambria Math"/>
              </a:rPr>
              <a:t>Q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400" i="1" dirty="0" err="1" smtClean="0">
                <a:latin typeface="Cambria Math"/>
                <a:cs typeface="Cambria Math"/>
              </a:rPr>
              <a:t>G</a:t>
            </a:r>
            <a:endParaRPr lang="en-US" sz="2400" i="1" dirty="0" smtClean="0">
              <a:latin typeface="Cambria Math"/>
              <a:cs typeface="Cambria Math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3002221"/>
            <a:ext cx="589032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Sign</a:t>
            </a:r>
            <a:r>
              <a:rPr lang="en-US" sz="2400" dirty="0" smtClean="0"/>
              <a:t> (sketch): 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pick random integer </a:t>
            </a:r>
            <a:r>
              <a:rPr lang="en-US" sz="24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 </a:t>
            </a:r>
            <a:r>
              <a:rPr lang="en-US" sz="2400" dirty="0"/>
              <a:t>in </a:t>
            </a:r>
            <a:r>
              <a:rPr lang="en-US" sz="2400" dirty="0">
                <a:latin typeface="Cambria Math"/>
                <a:cs typeface="Cambria Math"/>
              </a:rPr>
              <a:t>[1, </a:t>
            </a:r>
            <a:r>
              <a:rPr lang="en-US" sz="2400" i="1" dirty="0">
                <a:latin typeface="Cambria Math"/>
                <a:cs typeface="Cambria Math"/>
              </a:rPr>
              <a:t>n</a:t>
            </a:r>
            <a:r>
              <a:rPr lang="en-US" sz="2400" dirty="0">
                <a:latin typeface="Cambria Math"/>
                <a:cs typeface="Cambria Math"/>
              </a:rPr>
              <a:t>-1</a:t>
            </a:r>
            <a:r>
              <a:rPr lang="en-US" sz="2400" dirty="0" smtClean="0">
                <a:latin typeface="Cambria Math"/>
                <a:cs typeface="Cambria Math"/>
              </a:rPr>
              <a:t>]</a:t>
            </a:r>
            <a:endParaRPr lang="en-US" sz="2400" i="1" dirty="0" smtClean="0">
              <a:solidFill>
                <a:srgbClr val="FF0000"/>
              </a:solidFill>
              <a:latin typeface="Cambria Math"/>
              <a:cs typeface="Cambria Math"/>
            </a:endParaRPr>
          </a:p>
          <a:p>
            <a:r>
              <a:rPr lang="en-US" sz="2400" i="1" dirty="0"/>
              <a:t>	</a:t>
            </a:r>
            <a:r>
              <a:rPr lang="en-US" sz="2400" dirty="0" smtClean="0"/>
              <a:t>compute curve point: </a:t>
            </a:r>
            <a:r>
              <a:rPr lang="en-US" sz="2400" dirty="0" smtClean="0">
                <a:latin typeface="Cambria Math"/>
                <a:cs typeface="Cambria Math"/>
              </a:rPr>
              <a:t>(</a:t>
            </a:r>
            <a:r>
              <a:rPr lang="en-US" sz="2400" i="1" dirty="0" smtClean="0">
                <a:latin typeface="Cambria Math"/>
                <a:cs typeface="Cambria Math"/>
              </a:rPr>
              <a:t>x</a:t>
            </a:r>
            <a:r>
              <a:rPr lang="en-US" sz="2400" dirty="0" smtClean="0">
                <a:latin typeface="Cambria Math"/>
                <a:cs typeface="Cambria Math"/>
              </a:rPr>
              <a:t>, </a:t>
            </a:r>
            <a:r>
              <a:rPr lang="en-US" sz="2400" i="1" dirty="0" smtClean="0">
                <a:latin typeface="Cambria Math"/>
                <a:cs typeface="Cambria Math"/>
              </a:rPr>
              <a:t>y</a:t>
            </a:r>
            <a:r>
              <a:rPr lang="en-US" sz="2400" dirty="0" smtClean="0">
                <a:latin typeface="Cambria Math"/>
                <a:cs typeface="Cambria Math"/>
              </a:rPr>
              <a:t>) = </a:t>
            </a:r>
            <a:r>
              <a:rPr lang="en-US" sz="2400" i="1" dirty="0" err="1" smtClean="0">
                <a:latin typeface="Cambria Math"/>
                <a:cs typeface="Cambria Math"/>
              </a:rPr>
              <a:t>kG</a:t>
            </a:r>
            <a:endParaRPr lang="en-US" sz="2400" i="1" dirty="0" smtClean="0">
              <a:latin typeface="Cambria Math"/>
              <a:cs typeface="Cambria Math"/>
            </a:endParaRPr>
          </a:p>
          <a:p>
            <a:r>
              <a:rPr lang="en-US" sz="2400" i="1" dirty="0"/>
              <a:t>	</a:t>
            </a:r>
            <a:r>
              <a:rPr lang="en-US" sz="2400" dirty="0" smtClean="0"/>
              <a:t>signature = </a:t>
            </a:r>
            <a:r>
              <a:rPr lang="en-US" sz="2400" dirty="0" smtClean="0">
                <a:latin typeface="Cambria Math"/>
                <a:cs typeface="Cambria Math"/>
              </a:rPr>
              <a:t>(</a:t>
            </a:r>
            <a:r>
              <a:rPr lang="en-US" sz="2400" i="1" dirty="0" smtClean="0">
                <a:latin typeface="Cambria Math"/>
                <a:cs typeface="Cambria Math"/>
              </a:rPr>
              <a:t>x</a:t>
            </a:r>
            <a:r>
              <a:rPr lang="en-US" sz="2400" dirty="0" smtClean="0">
                <a:latin typeface="Cambria Math"/>
                <a:cs typeface="Cambria Math"/>
              </a:rPr>
              <a:t> mod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>
                <a:latin typeface="Cambria Math"/>
                <a:cs typeface="Cambria Math"/>
              </a:rPr>
              <a:t>, </a:t>
            </a:r>
            <a:r>
              <a:rPr lang="en-US" sz="24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</a:t>
            </a:r>
            <a:r>
              <a:rPr lang="en-US" sz="2400" baseline="30000" dirty="0" smtClean="0">
                <a:latin typeface="Cambria Math"/>
                <a:cs typeface="Cambria Math"/>
              </a:rPr>
              <a:t>-1</a:t>
            </a:r>
            <a:r>
              <a:rPr lang="en-US" sz="2400" dirty="0" smtClean="0">
                <a:latin typeface="Cambria Math"/>
                <a:cs typeface="Cambria Math"/>
              </a:rPr>
              <a:t>(</a:t>
            </a:r>
            <a:r>
              <a:rPr lang="en-US" sz="2400" i="1" dirty="0" smtClean="0">
                <a:solidFill>
                  <a:srgbClr val="0000FF"/>
                </a:solidFill>
                <a:latin typeface="Cambria Math"/>
                <a:cs typeface="Cambria Math"/>
              </a:rPr>
              <a:t>z</a:t>
            </a:r>
            <a:r>
              <a:rPr lang="en-US" sz="2400" dirty="0" smtClean="0">
                <a:latin typeface="Cambria Math"/>
                <a:cs typeface="Cambria Math"/>
              </a:rPr>
              <a:t> + </a:t>
            </a:r>
            <a:r>
              <a:rPr lang="en-US" sz="2400" i="1" dirty="0" err="1" smtClean="0">
                <a:latin typeface="Cambria Math"/>
                <a:cs typeface="Cambria Math"/>
              </a:rPr>
              <a:t>r</a:t>
            </a:r>
            <a:r>
              <a:rPr lang="en-US" sz="24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400" dirty="0" smtClean="0">
                <a:latin typeface="Cambria Math"/>
                <a:cs typeface="Cambria Math"/>
              </a:rPr>
              <a:t>) mod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>
                <a:latin typeface="Cambria Math"/>
                <a:cs typeface="Cambria Math"/>
              </a:rPr>
              <a:t>)</a:t>
            </a:r>
            <a:endParaRPr lang="en-US" sz="2400" i="1" baseline="30000" dirty="0">
              <a:latin typeface="Cambria Math"/>
              <a:cs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2130172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 descr="Screen Shot 2015-01-21 at 11.34.5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0" y="789940"/>
            <a:ext cx="7995920" cy="34530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56302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Verifying a Signature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5368" y="3983166"/>
            <a:ext cx="2494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1. Verify </a:t>
            </a:r>
            <a:r>
              <a:rPr lang="en-US" sz="2400" i="1" dirty="0" smtClean="0">
                <a:latin typeface="Cambria Math"/>
                <a:cs typeface="Cambria Math"/>
              </a:rPr>
              <a:t>Q</a:t>
            </a:r>
            <a:r>
              <a:rPr lang="en-US" sz="2400" dirty="0" smtClean="0"/>
              <a:t> is valid.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640950" y="3843933"/>
            <a:ext cx="18245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Cambria Math"/>
                <a:cs typeface="Cambria Math"/>
              </a:rPr>
              <a:t>Q</a:t>
            </a:r>
            <a:r>
              <a:rPr lang="en-US" dirty="0" smtClean="0"/>
              <a:t> is on the curve, </a:t>
            </a:r>
          </a:p>
          <a:p>
            <a:r>
              <a:rPr lang="en-US" i="1" dirty="0" err="1" smtClean="0">
                <a:latin typeface="Cambria Math"/>
                <a:cs typeface="Cambria Math"/>
              </a:rPr>
              <a:t>nQ</a:t>
            </a:r>
            <a:r>
              <a:rPr lang="en-US" dirty="0" smtClean="0"/>
              <a:t> = 0</a:t>
            </a:r>
          </a:p>
          <a:p>
            <a:r>
              <a:rPr lang="en-US" i="1" dirty="0" smtClean="0">
                <a:latin typeface="Cambria Math"/>
                <a:cs typeface="Cambria Math"/>
              </a:rPr>
              <a:t>Q</a:t>
            </a:r>
            <a:r>
              <a:rPr lang="en-US" dirty="0" smtClean="0"/>
              <a:t> must not be 0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063229"/>
            <a:ext cx="84745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Parameters: </a:t>
            </a:r>
            <a:r>
              <a:rPr lang="en-US" sz="2000" dirty="0" smtClean="0"/>
              <a:t>curve, </a:t>
            </a:r>
            <a:r>
              <a:rPr lang="en-US" sz="2000" i="1" dirty="0" smtClean="0">
                <a:latin typeface="Cambria Math"/>
                <a:cs typeface="Cambria Math"/>
              </a:rPr>
              <a:t>G</a:t>
            </a:r>
            <a:r>
              <a:rPr lang="en-US" sz="2000" dirty="0" smtClean="0"/>
              <a:t> (a point on curve), (large)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/>
              <a:t> such that </a:t>
            </a:r>
            <a:r>
              <a:rPr lang="en-US" sz="2000" i="1" dirty="0" err="1" smtClean="0">
                <a:latin typeface="Cambria Math"/>
                <a:cs typeface="Cambria Math"/>
              </a:rPr>
              <a:t>nG</a:t>
            </a:r>
            <a:r>
              <a:rPr lang="en-US" sz="2000" i="1" dirty="0" smtClean="0">
                <a:latin typeface="Cambria Math"/>
                <a:cs typeface="Cambria Math"/>
              </a:rPr>
              <a:t> = </a:t>
            </a:r>
            <a:r>
              <a:rPr lang="en-US" sz="2000" dirty="0" smtClean="0">
                <a:latin typeface="Cambria Math"/>
                <a:cs typeface="Cambria Math"/>
              </a:rPr>
              <a:t>0</a:t>
            </a:r>
            <a:r>
              <a:rPr lang="en-US" sz="2000" dirty="0" smtClean="0"/>
              <a:t>. </a:t>
            </a:r>
          </a:p>
          <a:p>
            <a:r>
              <a:rPr lang="en-US" sz="2000" b="1" dirty="0" smtClean="0"/>
              <a:t>Key pair: 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Private key: </a:t>
            </a:r>
            <a:r>
              <a:rPr lang="en-US" sz="20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000" dirty="0" smtClean="0"/>
              <a:t> = pick a random integer in </a:t>
            </a:r>
            <a:r>
              <a:rPr lang="en-US" sz="2000" dirty="0" smtClean="0">
                <a:latin typeface="Cambria Math"/>
                <a:cs typeface="Cambria Math"/>
              </a:rPr>
              <a:t>[1,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>
                <a:latin typeface="Cambria Math"/>
                <a:cs typeface="Cambria Math"/>
              </a:rPr>
              <a:t>-1]</a:t>
            </a:r>
          </a:p>
          <a:p>
            <a:r>
              <a:rPr lang="en-US" sz="2000" dirty="0"/>
              <a:t>	P</a:t>
            </a:r>
            <a:r>
              <a:rPr lang="en-US" sz="2000" dirty="0" smtClean="0"/>
              <a:t>ublic key:   point </a:t>
            </a:r>
            <a:r>
              <a:rPr lang="en-US" sz="2000" i="1" dirty="0" smtClean="0">
                <a:latin typeface="Cambria Math"/>
                <a:cs typeface="Cambria Math"/>
              </a:rPr>
              <a:t>Q</a:t>
            </a:r>
            <a:r>
              <a:rPr lang="en-US" sz="2000" dirty="0" smtClean="0">
                <a:latin typeface="Cambria Math"/>
                <a:cs typeface="Cambria Math"/>
              </a:rPr>
              <a:t> = </a:t>
            </a:r>
            <a:r>
              <a:rPr lang="en-US" sz="20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000" i="1" dirty="0" err="1" smtClean="0">
                <a:latin typeface="Cambria Math"/>
                <a:cs typeface="Cambria Math"/>
              </a:rPr>
              <a:t>G</a:t>
            </a:r>
            <a:endParaRPr lang="en-US" sz="2000" i="1" dirty="0" smtClean="0">
              <a:latin typeface="Cambria Math"/>
              <a:cs typeface="Cambria Math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2386668"/>
            <a:ext cx="501596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Sign</a:t>
            </a:r>
            <a:r>
              <a:rPr lang="en-US" sz="2000" dirty="0" smtClean="0"/>
              <a:t> (sketch): 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pick random integer </a:t>
            </a:r>
            <a:r>
              <a:rPr lang="en-US" sz="20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 </a:t>
            </a:r>
            <a:r>
              <a:rPr lang="en-US" sz="2000" dirty="0"/>
              <a:t>in </a:t>
            </a:r>
            <a:r>
              <a:rPr lang="en-US" sz="2000" dirty="0">
                <a:latin typeface="Cambria Math"/>
                <a:cs typeface="Cambria Math"/>
              </a:rPr>
              <a:t>[1, </a:t>
            </a:r>
            <a:r>
              <a:rPr lang="en-US" sz="2000" i="1" dirty="0">
                <a:latin typeface="Cambria Math"/>
                <a:cs typeface="Cambria Math"/>
              </a:rPr>
              <a:t>n</a:t>
            </a:r>
            <a:r>
              <a:rPr lang="en-US" sz="2000" dirty="0">
                <a:latin typeface="Cambria Math"/>
                <a:cs typeface="Cambria Math"/>
              </a:rPr>
              <a:t>-1</a:t>
            </a:r>
            <a:r>
              <a:rPr lang="en-US" sz="2000" dirty="0" smtClean="0">
                <a:latin typeface="Cambria Math"/>
                <a:cs typeface="Cambria Math"/>
              </a:rPr>
              <a:t>]</a:t>
            </a:r>
            <a:endParaRPr lang="en-US" sz="2000" i="1" dirty="0" smtClean="0">
              <a:solidFill>
                <a:srgbClr val="FF0000"/>
              </a:solidFill>
              <a:latin typeface="Cambria Math"/>
              <a:cs typeface="Cambria Math"/>
            </a:endParaRPr>
          </a:p>
          <a:p>
            <a:r>
              <a:rPr lang="en-US" sz="2000" i="1" dirty="0"/>
              <a:t>	</a:t>
            </a:r>
            <a:r>
              <a:rPr lang="en-US" sz="2000" dirty="0" smtClean="0"/>
              <a:t>compute curve point: </a:t>
            </a:r>
            <a:r>
              <a:rPr lang="en-US" sz="2000" dirty="0" smtClean="0">
                <a:latin typeface="Cambria Math"/>
                <a:cs typeface="Cambria Math"/>
              </a:rPr>
              <a:t>(</a:t>
            </a:r>
            <a:r>
              <a:rPr lang="en-US" sz="2000" i="1" dirty="0" smtClean="0">
                <a:latin typeface="Cambria Math"/>
                <a:cs typeface="Cambria Math"/>
              </a:rPr>
              <a:t>x</a:t>
            </a:r>
            <a:r>
              <a:rPr lang="en-US" sz="2000" dirty="0" smtClean="0">
                <a:latin typeface="Cambria Math"/>
                <a:cs typeface="Cambria Math"/>
              </a:rPr>
              <a:t>, </a:t>
            </a:r>
            <a:r>
              <a:rPr lang="en-US" sz="2000" i="1" dirty="0" smtClean="0">
                <a:latin typeface="Cambria Math"/>
                <a:cs typeface="Cambria Math"/>
              </a:rPr>
              <a:t>y</a:t>
            </a:r>
            <a:r>
              <a:rPr lang="en-US" sz="2000" dirty="0" smtClean="0">
                <a:latin typeface="Cambria Math"/>
                <a:cs typeface="Cambria Math"/>
              </a:rPr>
              <a:t>) = </a:t>
            </a:r>
            <a:r>
              <a:rPr lang="en-US" sz="2000" i="1" dirty="0" err="1" smtClean="0">
                <a:latin typeface="Cambria Math"/>
                <a:cs typeface="Cambria Math"/>
              </a:rPr>
              <a:t>kG</a:t>
            </a:r>
            <a:endParaRPr lang="en-US" sz="2000" i="1" dirty="0" smtClean="0">
              <a:latin typeface="Cambria Math"/>
              <a:cs typeface="Cambria Math"/>
            </a:endParaRPr>
          </a:p>
          <a:p>
            <a:r>
              <a:rPr lang="en-US" sz="2000" i="1" dirty="0"/>
              <a:t>	</a:t>
            </a:r>
            <a:r>
              <a:rPr lang="en-US" sz="2000" dirty="0" smtClean="0"/>
              <a:t>signature = </a:t>
            </a:r>
            <a:r>
              <a:rPr lang="en-US" sz="2000" dirty="0" smtClean="0">
                <a:latin typeface="Cambria Math"/>
                <a:cs typeface="Cambria Math"/>
              </a:rPr>
              <a:t>(</a:t>
            </a:r>
            <a:r>
              <a:rPr lang="en-US" sz="2000" i="1" dirty="0" smtClean="0">
                <a:latin typeface="Cambria Math"/>
                <a:cs typeface="Cambria Math"/>
              </a:rPr>
              <a:t>x</a:t>
            </a:r>
            <a:r>
              <a:rPr lang="en-US" sz="2000" dirty="0" smtClean="0">
                <a:latin typeface="Cambria Math"/>
                <a:cs typeface="Cambria Math"/>
              </a:rPr>
              <a:t> mod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>
                <a:latin typeface="Cambria Math"/>
                <a:cs typeface="Cambria Math"/>
              </a:rPr>
              <a:t>, </a:t>
            </a:r>
            <a:r>
              <a:rPr lang="en-US" sz="20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</a:t>
            </a:r>
            <a:r>
              <a:rPr lang="en-US" sz="2000" baseline="30000" dirty="0" smtClean="0">
                <a:latin typeface="Cambria Math"/>
                <a:cs typeface="Cambria Math"/>
              </a:rPr>
              <a:t>-1</a:t>
            </a:r>
            <a:r>
              <a:rPr lang="en-US" sz="2000" dirty="0" smtClean="0">
                <a:latin typeface="Cambria Math"/>
                <a:cs typeface="Cambria Math"/>
              </a:rPr>
              <a:t>(</a:t>
            </a:r>
            <a:r>
              <a:rPr lang="en-US" sz="2000" i="1" dirty="0" smtClean="0">
                <a:solidFill>
                  <a:srgbClr val="0000FF"/>
                </a:solidFill>
                <a:latin typeface="Cambria Math"/>
                <a:cs typeface="Cambria Math"/>
              </a:rPr>
              <a:t>z</a:t>
            </a:r>
            <a:r>
              <a:rPr lang="en-US" sz="2000" dirty="0" smtClean="0">
                <a:solidFill>
                  <a:srgbClr val="0000FF"/>
                </a:solidFill>
                <a:latin typeface="Cambria Math"/>
                <a:cs typeface="Cambria Math"/>
              </a:rPr>
              <a:t> </a:t>
            </a:r>
            <a:r>
              <a:rPr lang="en-US" sz="2000" dirty="0" smtClean="0">
                <a:latin typeface="Cambria Math"/>
                <a:cs typeface="Cambria Math"/>
              </a:rPr>
              <a:t>+ </a:t>
            </a:r>
            <a:r>
              <a:rPr lang="en-US" sz="2000" i="1" dirty="0" err="1" smtClean="0">
                <a:latin typeface="Cambria Math"/>
                <a:cs typeface="Cambria Math"/>
              </a:rPr>
              <a:t>r</a:t>
            </a:r>
            <a:r>
              <a:rPr lang="en-US" sz="20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000" dirty="0" smtClean="0">
                <a:latin typeface="Cambria Math"/>
                <a:cs typeface="Cambria Math"/>
              </a:rPr>
              <a:t>) mod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>
                <a:latin typeface="Cambria Math"/>
                <a:cs typeface="Cambria Math"/>
              </a:rPr>
              <a:t>)</a:t>
            </a:r>
            <a:endParaRPr lang="en-US" sz="2000" i="1" baseline="30000" dirty="0">
              <a:latin typeface="Cambria Math"/>
              <a:cs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8026197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Verifying a Signature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5368" y="3983166"/>
            <a:ext cx="3463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</a:t>
            </a:r>
            <a:r>
              <a:rPr lang="en-US" sz="2400" dirty="0" smtClean="0"/>
              <a:t>. Verify signature is valid.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307451" y="3983166"/>
            <a:ext cx="35900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Compute curve point using </a:t>
            </a:r>
          </a:p>
          <a:p>
            <a:r>
              <a:rPr lang="en-US" sz="2000" i="1" dirty="0" smtClean="0">
                <a:latin typeface="Cambria Math"/>
                <a:cs typeface="Cambria Math"/>
              </a:rPr>
              <a:t>Q</a:t>
            </a:r>
            <a:r>
              <a:rPr lang="en-US" sz="2000" dirty="0" smtClean="0"/>
              <a:t>, </a:t>
            </a:r>
            <a:r>
              <a:rPr lang="en-US" sz="2000" i="1" dirty="0" smtClean="0">
                <a:latin typeface="Cambria Math"/>
                <a:cs typeface="Cambria Math"/>
              </a:rPr>
              <a:t>z</a:t>
            </a:r>
            <a:r>
              <a:rPr lang="en-US" sz="2000" dirty="0" smtClean="0"/>
              <a:t>, and signature, and check it. 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063229"/>
            <a:ext cx="84745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Parameters: </a:t>
            </a:r>
            <a:r>
              <a:rPr lang="en-US" sz="2000" dirty="0" smtClean="0"/>
              <a:t>curve, </a:t>
            </a:r>
            <a:r>
              <a:rPr lang="en-US" sz="2000" i="1" dirty="0" smtClean="0">
                <a:latin typeface="Cambria Math"/>
                <a:cs typeface="Cambria Math"/>
              </a:rPr>
              <a:t>G</a:t>
            </a:r>
            <a:r>
              <a:rPr lang="en-US" sz="2000" dirty="0" smtClean="0"/>
              <a:t> (a point on curve), (large)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/>
              <a:t> such that </a:t>
            </a:r>
            <a:r>
              <a:rPr lang="en-US" sz="2000" i="1" dirty="0" err="1" smtClean="0">
                <a:latin typeface="Cambria Math"/>
                <a:cs typeface="Cambria Math"/>
              </a:rPr>
              <a:t>nG</a:t>
            </a:r>
            <a:r>
              <a:rPr lang="en-US" sz="2000" i="1" dirty="0" smtClean="0">
                <a:latin typeface="Cambria Math"/>
                <a:cs typeface="Cambria Math"/>
              </a:rPr>
              <a:t> = </a:t>
            </a:r>
            <a:r>
              <a:rPr lang="en-US" sz="2000" dirty="0" smtClean="0">
                <a:latin typeface="Cambria Math"/>
                <a:cs typeface="Cambria Math"/>
              </a:rPr>
              <a:t>0</a:t>
            </a:r>
            <a:r>
              <a:rPr lang="en-US" sz="2000" dirty="0" smtClean="0"/>
              <a:t>. </a:t>
            </a:r>
          </a:p>
          <a:p>
            <a:r>
              <a:rPr lang="en-US" sz="2000" b="1" dirty="0" smtClean="0"/>
              <a:t>Key pair: 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Private key: </a:t>
            </a:r>
            <a:r>
              <a:rPr lang="en-US" sz="20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000" dirty="0" smtClean="0"/>
              <a:t> = pick a random integer in </a:t>
            </a:r>
            <a:r>
              <a:rPr lang="en-US" sz="2000" dirty="0" smtClean="0">
                <a:latin typeface="Cambria Math"/>
                <a:cs typeface="Cambria Math"/>
              </a:rPr>
              <a:t>[1,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>
                <a:latin typeface="Cambria Math"/>
                <a:cs typeface="Cambria Math"/>
              </a:rPr>
              <a:t>-1]</a:t>
            </a:r>
          </a:p>
          <a:p>
            <a:r>
              <a:rPr lang="en-US" sz="2000" dirty="0"/>
              <a:t>	P</a:t>
            </a:r>
            <a:r>
              <a:rPr lang="en-US" sz="2000" dirty="0" smtClean="0"/>
              <a:t>ublic key:   point </a:t>
            </a:r>
            <a:r>
              <a:rPr lang="en-US" sz="2000" i="1" dirty="0" smtClean="0">
                <a:latin typeface="Cambria Math"/>
                <a:cs typeface="Cambria Math"/>
              </a:rPr>
              <a:t>Q</a:t>
            </a:r>
            <a:r>
              <a:rPr lang="en-US" sz="2000" dirty="0" smtClean="0">
                <a:latin typeface="Cambria Math"/>
                <a:cs typeface="Cambria Math"/>
              </a:rPr>
              <a:t> = </a:t>
            </a:r>
            <a:r>
              <a:rPr lang="en-US" sz="20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000" i="1" dirty="0" err="1" smtClean="0">
                <a:latin typeface="Cambria Math"/>
                <a:cs typeface="Cambria Math"/>
              </a:rPr>
              <a:t>G</a:t>
            </a:r>
            <a:endParaRPr lang="en-US" sz="2000" i="1" dirty="0" smtClean="0">
              <a:latin typeface="Cambria Math"/>
              <a:cs typeface="Cambria Math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2386668"/>
            <a:ext cx="501596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Sign</a:t>
            </a:r>
            <a:r>
              <a:rPr lang="en-US" sz="2000" dirty="0" smtClean="0"/>
              <a:t> (sketch): 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pick random integer </a:t>
            </a:r>
            <a:r>
              <a:rPr lang="en-US" sz="20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 </a:t>
            </a:r>
            <a:r>
              <a:rPr lang="en-US" sz="2000" dirty="0"/>
              <a:t>in </a:t>
            </a:r>
            <a:r>
              <a:rPr lang="en-US" sz="2000" dirty="0">
                <a:latin typeface="Cambria Math"/>
                <a:cs typeface="Cambria Math"/>
              </a:rPr>
              <a:t>[1, </a:t>
            </a:r>
            <a:r>
              <a:rPr lang="en-US" sz="2000" i="1" dirty="0">
                <a:latin typeface="Cambria Math"/>
                <a:cs typeface="Cambria Math"/>
              </a:rPr>
              <a:t>n</a:t>
            </a:r>
            <a:r>
              <a:rPr lang="en-US" sz="2000" dirty="0">
                <a:latin typeface="Cambria Math"/>
                <a:cs typeface="Cambria Math"/>
              </a:rPr>
              <a:t>-1</a:t>
            </a:r>
            <a:r>
              <a:rPr lang="en-US" sz="2000" dirty="0" smtClean="0">
                <a:latin typeface="Cambria Math"/>
                <a:cs typeface="Cambria Math"/>
              </a:rPr>
              <a:t>]</a:t>
            </a:r>
            <a:endParaRPr lang="en-US" sz="2000" i="1" dirty="0" smtClean="0">
              <a:solidFill>
                <a:srgbClr val="FF0000"/>
              </a:solidFill>
              <a:latin typeface="Cambria Math"/>
              <a:cs typeface="Cambria Math"/>
            </a:endParaRPr>
          </a:p>
          <a:p>
            <a:r>
              <a:rPr lang="en-US" sz="2000" i="1" dirty="0"/>
              <a:t>	</a:t>
            </a:r>
            <a:r>
              <a:rPr lang="en-US" sz="2000" dirty="0" smtClean="0"/>
              <a:t>compute curve point: </a:t>
            </a:r>
            <a:r>
              <a:rPr lang="en-US" sz="2000" dirty="0" smtClean="0">
                <a:latin typeface="Cambria Math"/>
                <a:cs typeface="Cambria Math"/>
              </a:rPr>
              <a:t>(</a:t>
            </a:r>
            <a:r>
              <a:rPr lang="en-US" sz="2000" i="1" dirty="0" smtClean="0">
                <a:latin typeface="Cambria Math"/>
                <a:cs typeface="Cambria Math"/>
              </a:rPr>
              <a:t>x</a:t>
            </a:r>
            <a:r>
              <a:rPr lang="en-US" sz="2000" dirty="0" smtClean="0">
                <a:latin typeface="Cambria Math"/>
                <a:cs typeface="Cambria Math"/>
              </a:rPr>
              <a:t>, </a:t>
            </a:r>
            <a:r>
              <a:rPr lang="en-US" sz="2000" i="1" dirty="0" smtClean="0">
                <a:latin typeface="Cambria Math"/>
                <a:cs typeface="Cambria Math"/>
              </a:rPr>
              <a:t>y</a:t>
            </a:r>
            <a:r>
              <a:rPr lang="en-US" sz="2000" dirty="0" smtClean="0">
                <a:latin typeface="Cambria Math"/>
                <a:cs typeface="Cambria Math"/>
              </a:rPr>
              <a:t>) = </a:t>
            </a:r>
            <a:r>
              <a:rPr lang="en-US" sz="2000" i="1" dirty="0" err="1" smtClean="0">
                <a:latin typeface="Cambria Math"/>
                <a:cs typeface="Cambria Math"/>
              </a:rPr>
              <a:t>kG</a:t>
            </a:r>
            <a:endParaRPr lang="en-US" sz="2000" i="1" dirty="0" smtClean="0">
              <a:latin typeface="Cambria Math"/>
              <a:cs typeface="Cambria Math"/>
            </a:endParaRPr>
          </a:p>
          <a:p>
            <a:r>
              <a:rPr lang="en-US" sz="2000" i="1" dirty="0"/>
              <a:t>	</a:t>
            </a:r>
            <a:r>
              <a:rPr lang="en-US" sz="2000" dirty="0" smtClean="0"/>
              <a:t>signature = </a:t>
            </a:r>
            <a:r>
              <a:rPr lang="en-US" sz="2000" dirty="0" smtClean="0">
                <a:latin typeface="Cambria Math"/>
                <a:cs typeface="Cambria Math"/>
              </a:rPr>
              <a:t>(</a:t>
            </a:r>
            <a:r>
              <a:rPr lang="en-US" sz="2000" i="1" dirty="0" smtClean="0">
                <a:latin typeface="Cambria Math"/>
                <a:cs typeface="Cambria Math"/>
              </a:rPr>
              <a:t>x</a:t>
            </a:r>
            <a:r>
              <a:rPr lang="en-US" sz="2000" dirty="0" smtClean="0">
                <a:latin typeface="Cambria Math"/>
                <a:cs typeface="Cambria Math"/>
              </a:rPr>
              <a:t> mod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>
                <a:latin typeface="Cambria Math"/>
                <a:cs typeface="Cambria Math"/>
              </a:rPr>
              <a:t>, </a:t>
            </a:r>
            <a:r>
              <a:rPr lang="en-US" sz="20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</a:t>
            </a:r>
            <a:r>
              <a:rPr lang="en-US" sz="2000" baseline="30000" dirty="0" smtClean="0">
                <a:latin typeface="Cambria Math"/>
                <a:cs typeface="Cambria Math"/>
              </a:rPr>
              <a:t>-1</a:t>
            </a:r>
            <a:r>
              <a:rPr lang="en-US" sz="2000" dirty="0" smtClean="0">
                <a:latin typeface="Cambria Math"/>
                <a:cs typeface="Cambria Math"/>
              </a:rPr>
              <a:t>(</a:t>
            </a:r>
            <a:r>
              <a:rPr lang="en-US" sz="2000" i="1" dirty="0" smtClean="0">
                <a:solidFill>
                  <a:srgbClr val="0000FF"/>
                </a:solidFill>
                <a:latin typeface="Cambria Math"/>
                <a:cs typeface="Cambria Math"/>
              </a:rPr>
              <a:t>z</a:t>
            </a:r>
            <a:r>
              <a:rPr lang="en-US" sz="2000" dirty="0" smtClean="0">
                <a:solidFill>
                  <a:srgbClr val="0000FF"/>
                </a:solidFill>
                <a:latin typeface="Cambria Math"/>
                <a:cs typeface="Cambria Math"/>
              </a:rPr>
              <a:t> </a:t>
            </a:r>
            <a:r>
              <a:rPr lang="en-US" sz="2000" dirty="0" smtClean="0">
                <a:latin typeface="Cambria Math"/>
                <a:cs typeface="Cambria Math"/>
              </a:rPr>
              <a:t>+ </a:t>
            </a:r>
            <a:r>
              <a:rPr lang="en-US" sz="2000" i="1" dirty="0" err="1" smtClean="0">
                <a:latin typeface="Cambria Math"/>
                <a:cs typeface="Cambria Math"/>
              </a:rPr>
              <a:t>r</a:t>
            </a:r>
            <a:r>
              <a:rPr lang="en-US" sz="20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000" dirty="0" smtClean="0">
                <a:latin typeface="Cambria Math"/>
                <a:cs typeface="Cambria Math"/>
              </a:rPr>
              <a:t>) mod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>
                <a:latin typeface="Cambria Math"/>
                <a:cs typeface="Cambria Math"/>
              </a:rPr>
              <a:t>)</a:t>
            </a:r>
            <a:endParaRPr lang="en-US" sz="2000" i="1" baseline="30000" dirty="0">
              <a:latin typeface="Cambria Math"/>
              <a:cs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30261026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Elliptic Curve instead of RSA?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5183" r="6050" b="4856"/>
          <a:stretch/>
        </p:blipFill>
        <p:spPr>
          <a:xfrm>
            <a:off x="941917" y="1306645"/>
            <a:ext cx="2921000" cy="3069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415" y="1306644"/>
            <a:ext cx="3047835" cy="30063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74089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42</a:t>
            </a:fld>
            <a:endParaRPr lang="en-US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9387557"/>
              </p:ext>
            </p:extLst>
          </p:nvPr>
        </p:nvGraphicFramePr>
        <p:xfrm>
          <a:off x="320531" y="360969"/>
          <a:ext cx="8474219" cy="4353379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00469"/>
                <a:gridCol w="2797199"/>
                <a:gridCol w="3076551"/>
              </a:tblGrid>
              <a:tr h="45315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RSA</a:t>
                      </a:r>
                      <a:endParaRPr lang="en-US" sz="24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ECC</a:t>
                      </a:r>
                      <a:endParaRPr lang="en-US" sz="2400" dirty="0"/>
                    </a:p>
                  </a:txBody>
                  <a:tcPr marT="34290" marB="34290"/>
                </a:tc>
              </a:tr>
              <a:tr h="100169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Discovery</a:t>
                      </a:r>
                      <a:endParaRPr lang="en-US" sz="1800" b="1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1977 </a:t>
                      </a:r>
                    </a:p>
                    <a:p>
                      <a:pPr algn="ctr"/>
                      <a:r>
                        <a:rPr lang="en-US" sz="1400" dirty="0" smtClean="0"/>
                        <a:t>(previously discovered in 1969 by GHCQ and perhaps earlier by NSA)</a:t>
                      </a:r>
                      <a:endParaRPr lang="en-US" sz="1400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1985</a:t>
                      </a:r>
                    </a:p>
                    <a:p>
                      <a:pPr algn="ctr"/>
                      <a:r>
                        <a:rPr lang="en-US" sz="1500" dirty="0" smtClean="0"/>
                        <a:t>(adoption</a:t>
                      </a:r>
                      <a:r>
                        <a:rPr lang="en-US" sz="1500" baseline="0" dirty="0" smtClean="0"/>
                        <a:t> limited until ~2005)</a:t>
                      </a:r>
                      <a:endParaRPr lang="en-US" sz="1500" dirty="0"/>
                    </a:p>
                  </a:txBody>
                  <a:tcPr marT="34290" marB="34290" anchor="ctr"/>
                </a:tc>
              </a:tr>
              <a:tr h="6439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“Hard</a:t>
                      </a:r>
                      <a:r>
                        <a:rPr lang="en-US" sz="1800" b="1" baseline="0" dirty="0" smtClean="0"/>
                        <a:t>” Problem</a:t>
                      </a:r>
                      <a:endParaRPr lang="en-US" sz="1800" b="1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Factoring</a:t>
                      </a:r>
                      <a:endParaRPr lang="en-US" sz="1800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Discrete Log on Elliptic</a:t>
                      </a:r>
                      <a:r>
                        <a:rPr lang="en-US" sz="1800" baseline="0" dirty="0" smtClean="0"/>
                        <a:t> Curve</a:t>
                      </a:r>
                      <a:endParaRPr lang="en-US" sz="1800" dirty="0"/>
                    </a:p>
                  </a:txBody>
                  <a:tcPr marT="34290" marB="34290" anchor="ctr"/>
                </a:tc>
              </a:tr>
              <a:tr h="346462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 smtClean="0"/>
                        <a:t>Key Size</a:t>
                      </a:r>
                      <a:r>
                        <a:rPr lang="en-US" sz="1500" dirty="0" smtClean="0"/>
                        <a:t> (~112-bit</a:t>
                      </a:r>
                      <a:r>
                        <a:rPr lang="en-US" sz="1500" baseline="0" dirty="0" smtClean="0"/>
                        <a:t>)</a:t>
                      </a:r>
                      <a:endParaRPr lang="en-US" sz="1500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 smtClean="0"/>
                        <a:t>2048</a:t>
                      </a:r>
                      <a:r>
                        <a:rPr lang="en-US" sz="1500" b="1" baseline="0" dirty="0" smtClean="0"/>
                        <a:t> </a:t>
                      </a:r>
                      <a:r>
                        <a:rPr lang="en-US" sz="1500" b="1" dirty="0" smtClean="0"/>
                        <a:t>bits</a:t>
                      </a:r>
                      <a:r>
                        <a:rPr lang="en-US" sz="1500" dirty="0" smtClean="0"/>
                        <a:t> (768</a:t>
                      </a:r>
                      <a:r>
                        <a:rPr lang="en-US" sz="1500" baseline="0" dirty="0" smtClean="0"/>
                        <a:t> </a:t>
                      </a:r>
                      <a:r>
                        <a:rPr lang="en-US" sz="1500" dirty="0" smtClean="0"/>
                        <a:t>bits broken)</a:t>
                      </a:r>
                      <a:endParaRPr lang="en-US" sz="1500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 smtClean="0"/>
                        <a:t>224</a:t>
                      </a:r>
                      <a:r>
                        <a:rPr lang="en-US" sz="1500" b="1" baseline="0" dirty="0" smtClean="0"/>
                        <a:t> </a:t>
                      </a:r>
                      <a:r>
                        <a:rPr lang="en-US" sz="1500" b="1" dirty="0" smtClean="0"/>
                        <a:t>bits</a:t>
                      </a:r>
                      <a:r>
                        <a:rPr lang="en-US" sz="1500" dirty="0" smtClean="0"/>
                        <a:t> (112</a:t>
                      </a:r>
                      <a:r>
                        <a:rPr lang="en-US" sz="1500" baseline="0" dirty="0" smtClean="0"/>
                        <a:t> </a:t>
                      </a:r>
                      <a:r>
                        <a:rPr lang="en-US" sz="1500" dirty="0" smtClean="0"/>
                        <a:t>bits broken)</a:t>
                      </a:r>
                      <a:endParaRPr lang="en-US" sz="1500" dirty="0"/>
                    </a:p>
                  </a:txBody>
                  <a:tcPr marT="34290" marB="34290" anchor="ctr"/>
                </a:tc>
              </a:tr>
              <a:tr h="428430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 smtClean="0"/>
                        <a:t>Backdoor Risk</a:t>
                      </a:r>
                      <a:endParaRPr lang="en-US" sz="1500" b="1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None</a:t>
                      </a:r>
                      <a:endParaRPr lang="en-US" sz="1500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Curves selected by </a:t>
                      </a:r>
                      <a:r>
                        <a:rPr lang="en-US" sz="1500" dirty="0" smtClean="0"/>
                        <a:t>NSA/</a:t>
                      </a:r>
                      <a:r>
                        <a:rPr lang="en-US" sz="1500" dirty="0" err="1" smtClean="0"/>
                        <a:t>Certicom</a:t>
                      </a:r>
                      <a:r>
                        <a:rPr lang="en-US" sz="1500" dirty="0" smtClean="0"/>
                        <a:t>/?</a:t>
                      </a:r>
                      <a:endParaRPr lang="en-US" sz="1500" dirty="0"/>
                    </a:p>
                  </a:txBody>
                  <a:tcPr marT="34290" marB="34290" anchor="ctr"/>
                </a:tc>
              </a:tr>
              <a:tr h="681320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 smtClean="0"/>
                        <a:t>Quantum Computing Risk</a:t>
                      </a:r>
                      <a:endParaRPr lang="en-US" sz="1500" b="1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Known fast factoring</a:t>
                      </a:r>
                      <a:r>
                        <a:rPr lang="en-US" sz="1500" baseline="0" dirty="0" smtClean="0"/>
                        <a:t> algorithms (</a:t>
                      </a:r>
                      <a:r>
                        <a:rPr lang="en-US" sz="1500" baseline="0" dirty="0" err="1" smtClean="0"/>
                        <a:t>Shor’s</a:t>
                      </a:r>
                      <a:r>
                        <a:rPr lang="en-US" sz="1500" baseline="0" dirty="0" smtClean="0"/>
                        <a:t>)</a:t>
                      </a:r>
                      <a:endParaRPr lang="en-US" sz="1500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Similar (variation of </a:t>
                      </a:r>
                      <a:r>
                        <a:rPr lang="en-US" sz="1500" dirty="0" err="1" smtClean="0"/>
                        <a:t>Shor’s</a:t>
                      </a:r>
                      <a:r>
                        <a:rPr lang="en-US" sz="1500" dirty="0" smtClean="0"/>
                        <a:t> algorithm solves</a:t>
                      </a:r>
                      <a:r>
                        <a:rPr lang="en-US" sz="1500" baseline="0" dirty="0" smtClean="0"/>
                        <a:t> Discrete Log)</a:t>
                      </a:r>
                      <a:endParaRPr lang="en-US" sz="1500" dirty="0"/>
                    </a:p>
                  </a:txBody>
                  <a:tcPr marT="34290" marB="34290" anchor="ctr"/>
                </a:tc>
              </a:tr>
              <a:tr h="798368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 smtClean="0"/>
                        <a:t>Implementation Challenges</a:t>
                      </a:r>
                      <a:endParaRPr lang="en-US" sz="1500" b="1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Avoiding</a:t>
                      </a:r>
                      <a:r>
                        <a:rPr lang="en-US" sz="1500" baseline="0" dirty="0" smtClean="0"/>
                        <a:t> weak keys, timing side channels</a:t>
                      </a:r>
                      <a:endParaRPr lang="en-US" sz="1500" dirty="0"/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Fast operations on elliptic curves,</a:t>
                      </a:r>
                      <a:r>
                        <a:rPr lang="en-US" sz="1500" baseline="0" dirty="0" smtClean="0"/>
                        <a:t> leaks on invalid inputs</a:t>
                      </a:r>
                      <a:endParaRPr lang="en-US" sz="1500" dirty="0"/>
                    </a:p>
                  </a:txBody>
                  <a:tcPr marT="34290" marB="3429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8066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834" y="205979"/>
            <a:ext cx="3305012" cy="85725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Bitcoin’s</a:t>
            </a:r>
            <a:r>
              <a:rPr lang="en-US" dirty="0" smtClean="0"/>
              <a:t> Curve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43</a:t>
            </a:fld>
            <a:endParaRPr lang="en-US"/>
          </a:p>
        </p:txBody>
      </p:sp>
      <p:pic>
        <p:nvPicPr>
          <p:cNvPr id="5" name="Picture 4" descr="Screen Shot 2015-01-21 at 10.25.5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45" y="98880"/>
            <a:ext cx="5627322" cy="48647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5-01-21 at 10.27.38 A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44" y="1238250"/>
            <a:ext cx="3358305" cy="2984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90274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Randomness Matters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0" y="1097500"/>
            <a:ext cx="84745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Parameters: </a:t>
            </a:r>
            <a:r>
              <a:rPr lang="en-US" sz="2400" dirty="0" smtClean="0"/>
              <a:t>curve, </a:t>
            </a:r>
            <a:r>
              <a:rPr lang="en-US" sz="2400" i="1" dirty="0" smtClean="0">
                <a:latin typeface="Cambria Math"/>
                <a:cs typeface="Cambria Math"/>
              </a:rPr>
              <a:t>G</a:t>
            </a:r>
            <a:r>
              <a:rPr lang="en-US" sz="2400" dirty="0" smtClean="0"/>
              <a:t> (a point on curve),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(large)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/>
              <a:t> such that </a:t>
            </a:r>
            <a:r>
              <a:rPr lang="en-US" sz="2400" i="1" dirty="0" err="1" smtClean="0">
                <a:latin typeface="Cambria Math"/>
                <a:cs typeface="Cambria Math"/>
              </a:rPr>
              <a:t>nG</a:t>
            </a:r>
            <a:r>
              <a:rPr lang="en-US" sz="2400" i="1" dirty="0" smtClean="0">
                <a:latin typeface="Cambria Math"/>
                <a:cs typeface="Cambria Math"/>
              </a:rPr>
              <a:t> = </a:t>
            </a:r>
            <a:r>
              <a:rPr lang="en-US" sz="2400" dirty="0" smtClean="0">
                <a:latin typeface="Cambria Math"/>
                <a:cs typeface="Cambria Math"/>
              </a:rPr>
              <a:t>0</a:t>
            </a:r>
            <a:r>
              <a:rPr lang="en-US" sz="2400" dirty="0" smtClean="0"/>
              <a:t>. </a:t>
            </a:r>
          </a:p>
          <a:p>
            <a:r>
              <a:rPr lang="en-US" sz="2400" b="1" dirty="0" smtClean="0"/>
              <a:t>Key pair: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Private key: </a:t>
            </a:r>
            <a:r>
              <a:rPr lang="en-US" sz="24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400" dirty="0" smtClean="0"/>
              <a:t> = pick a </a:t>
            </a:r>
            <a:r>
              <a:rPr lang="en-US" sz="2400" b="1" i="1" dirty="0" smtClean="0"/>
              <a:t>random</a:t>
            </a:r>
            <a:r>
              <a:rPr lang="en-US" sz="2400" dirty="0" smtClean="0"/>
              <a:t> integer in </a:t>
            </a:r>
            <a:r>
              <a:rPr lang="en-US" sz="2400" dirty="0" smtClean="0">
                <a:latin typeface="Cambria Math"/>
                <a:cs typeface="Cambria Math"/>
              </a:rPr>
              <a:t>[1, </a:t>
            </a:r>
            <a:r>
              <a:rPr lang="en-US" sz="2400" i="1" dirty="0" smtClean="0">
                <a:latin typeface="Cambria Math"/>
                <a:cs typeface="Cambria Math"/>
              </a:rPr>
              <a:t>n</a:t>
            </a:r>
            <a:r>
              <a:rPr lang="en-US" sz="2400" dirty="0" smtClean="0">
                <a:latin typeface="Cambria Math"/>
                <a:cs typeface="Cambria Math"/>
              </a:rPr>
              <a:t>-1]</a:t>
            </a:r>
          </a:p>
          <a:p>
            <a:r>
              <a:rPr lang="en-US" sz="2400" dirty="0"/>
              <a:t>	P</a:t>
            </a:r>
            <a:r>
              <a:rPr lang="en-US" sz="2400" dirty="0" smtClean="0"/>
              <a:t>ublic key:   point </a:t>
            </a:r>
            <a:r>
              <a:rPr lang="en-US" sz="2400" i="1" dirty="0" smtClean="0">
                <a:latin typeface="Cambria Math"/>
                <a:cs typeface="Cambria Math"/>
              </a:rPr>
              <a:t>Q</a:t>
            </a:r>
            <a:r>
              <a:rPr lang="en-US" sz="2400" dirty="0" smtClean="0">
                <a:latin typeface="Cambria Math"/>
                <a:cs typeface="Cambria Math"/>
              </a:rPr>
              <a:t> = </a:t>
            </a:r>
            <a:r>
              <a:rPr lang="en-US" sz="24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400" i="1" dirty="0" err="1" smtClean="0">
                <a:latin typeface="Cambria Math"/>
                <a:cs typeface="Cambria Math"/>
              </a:rPr>
              <a:t>G</a:t>
            </a:r>
            <a:endParaRPr lang="en-US" sz="2400" i="1" dirty="0" smtClean="0">
              <a:latin typeface="Cambria Math"/>
              <a:cs typeface="Cambria Math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03319" y="4452328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can we actually pick random integers?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3073660"/>
            <a:ext cx="501596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Sign</a:t>
            </a:r>
            <a:r>
              <a:rPr lang="en-US" sz="2000" dirty="0" smtClean="0"/>
              <a:t> (sketch): 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pick </a:t>
            </a:r>
            <a:r>
              <a:rPr lang="en-US" sz="2000" b="1" i="1" dirty="0" smtClean="0"/>
              <a:t>random </a:t>
            </a:r>
            <a:r>
              <a:rPr lang="en-US" sz="2000" dirty="0" smtClean="0"/>
              <a:t>integer </a:t>
            </a:r>
            <a:r>
              <a:rPr lang="en-US" sz="20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 </a:t>
            </a:r>
            <a:r>
              <a:rPr lang="en-US" sz="2000" dirty="0"/>
              <a:t>in </a:t>
            </a:r>
            <a:r>
              <a:rPr lang="en-US" sz="2000" dirty="0">
                <a:latin typeface="Cambria Math"/>
                <a:cs typeface="Cambria Math"/>
              </a:rPr>
              <a:t>[1, </a:t>
            </a:r>
            <a:r>
              <a:rPr lang="en-US" sz="2000" i="1" dirty="0">
                <a:latin typeface="Cambria Math"/>
                <a:cs typeface="Cambria Math"/>
              </a:rPr>
              <a:t>n</a:t>
            </a:r>
            <a:r>
              <a:rPr lang="en-US" sz="2000" dirty="0">
                <a:latin typeface="Cambria Math"/>
                <a:cs typeface="Cambria Math"/>
              </a:rPr>
              <a:t>-1</a:t>
            </a:r>
            <a:r>
              <a:rPr lang="en-US" sz="2000" dirty="0" smtClean="0">
                <a:latin typeface="Cambria Math"/>
                <a:cs typeface="Cambria Math"/>
              </a:rPr>
              <a:t>]</a:t>
            </a:r>
            <a:endParaRPr lang="en-US" sz="2000" i="1" dirty="0" smtClean="0">
              <a:solidFill>
                <a:srgbClr val="FF0000"/>
              </a:solidFill>
              <a:latin typeface="Cambria Math"/>
              <a:cs typeface="Cambria Math"/>
            </a:endParaRPr>
          </a:p>
          <a:p>
            <a:r>
              <a:rPr lang="en-US" sz="2000" i="1" dirty="0"/>
              <a:t>	</a:t>
            </a:r>
            <a:r>
              <a:rPr lang="en-US" sz="2000" dirty="0" smtClean="0"/>
              <a:t>compute curve point: </a:t>
            </a:r>
            <a:r>
              <a:rPr lang="en-US" sz="2000" dirty="0" smtClean="0">
                <a:latin typeface="Cambria Math"/>
                <a:cs typeface="Cambria Math"/>
              </a:rPr>
              <a:t>(</a:t>
            </a:r>
            <a:r>
              <a:rPr lang="en-US" sz="2000" i="1" dirty="0" smtClean="0">
                <a:latin typeface="Cambria Math"/>
                <a:cs typeface="Cambria Math"/>
              </a:rPr>
              <a:t>x</a:t>
            </a:r>
            <a:r>
              <a:rPr lang="en-US" sz="2000" dirty="0" smtClean="0">
                <a:latin typeface="Cambria Math"/>
                <a:cs typeface="Cambria Math"/>
              </a:rPr>
              <a:t>, </a:t>
            </a:r>
            <a:r>
              <a:rPr lang="en-US" sz="2000" i="1" dirty="0" smtClean="0">
                <a:latin typeface="Cambria Math"/>
                <a:cs typeface="Cambria Math"/>
              </a:rPr>
              <a:t>y</a:t>
            </a:r>
            <a:r>
              <a:rPr lang="en-US" sz="2000" dirty="0" smtClean="0">
                <a:latin typeface="Cambria Math"/>
                <a:cs typeface="Cambria Math"/>
              </a:rPr>
              <a:t>) = </a:t>
            </a:r>
            <a:r>
              <a:rPr lang="en-US" sz="2000" i="1" dirty="0" err="1" smtClean="0">
                <a:latin typeface="Cambria Math"/>
                <a:cs typeface="Cambria Math"/>
              </a:rPr>
              <a:t>kG</a:t>
            </a:r>
            <a:endParaRPr lang="en-US" sz="2000" i="1" dirty="0" smtClean="0">
              <a:latin typeface="Cambria Math"/>
              <a:cs typeface="Cambria Math"/>
            </a:endParaRPr>
          </a:p>
          <a:p>
            <a:r>
              <a:rPr lang="en-US" sz="2000" i="1" dirty="0"/>
              <a:t>	</a:t>
            </a:r>
            <a:r>
              <a:rPr lang="en-US" sz="2000" dirty="0" smtClean="0"/>
              <a:t>signature = </a:t>
            </a:r>
            <a:r>
              <a:rPr lang="en-US" sz="2000" dirty="0" smtClean="0">
                <a:latin typeface="Cambria Math"/>
                <a:cs typeface="Cambria Math"/>
              </a:rPr>
              <a:t>(</a:t>
            </a:r>
            <a:r>
              <a:rPr lang="en-US" sz="2000" i="1" dirty="0" smtClean="0">
                <a:latin typeface="Cambria Math"/>
                <a:cs typeface="Cambria Math"/>
              </a:rPr>
              <a:t>x</a:t>
            </a:r>
            <a:r>
              <a:rPr lang="en-US" sz="2000" dirty="0" smtClean="0">
                <a:latin typeface="Cambria Math"/>
                <a:cs typeface="Cambria Math"/>
              </a:rPr>
              <a:t> mod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>
                <a:latin typeface="Cambria Math"/>
                <a:cs typeface="Cambria Math"/>
              </a:rPr>
              <a:t>, </a:t>
            </a:r>
            <a:r>
              <a:rPr lang="en-US" sz="2000" i="1" dirty="0" smtClean="0">
                <a:solidFill>
                  <a:srgbClr val="FF0000"/>
                </a:solidFill>
                <a:latin typeface="Cambria Math"/>
                <a:cs typeface="Cambria Math"/>
              </a:rPr>
              <a:t>k</a:t>
            </a:r>
            <a:r>
              <a:rPr lang="en-US" sz="2000" baseline="30000" dirty="0" smtClean="0">
                <a:latin typeface="Cambria Math"/>
                <a:cs typeface="Cambria Math"/>
              </a:rPr>
              <a:t>-1</a:t>
            </a:r>
            <a:r>
              <a:rPr lang="en-US" sz="2000" dirty="0" smtClean="0">
                <a:latin typeface="Cambria Math"/>
                <a:cs typeface="Cambria Math"/>
              </a:rPr>
              <a:t>(</a:t>
            </a:r>
            <a:r>
              <a:rPr lang="en-US" sz="2000" i="1" dirty="0" smtClean="0">
                <a:solidFill>
                  <a:srgbClr val="0000FF"/>
                </a:solidFill>
                <a:latin typeface="Cambria Math"/>
                <a:cs typeface="Cambria Math"/>
              </a:rPr>
              <a:t>z</a:t>
            </a:r>
            <a:r>
              <a:rPr lang="en-US" sz="2000" dirty="0" smtClean="0">
                <a:solidFill>
                  <a:srgbClr val="0000FF"/>
                </a:solidFill>
                <a:latin typeface="Cambria Math"/>
                <a:cs typeface="Cambria Math"/>
              </a:rPr>
              <a:t> </a:t>
            </a:r>
            <a:r>
              <a:rPr lang="en-US" sz="2000" dirty="0" smtClean="0">
                <a:latin typeface="Cambria Math"/>
                <a:cs typeface="Cambria Math"/>
              </a:rPr>
              <a:t>+ </a:t>
            </a:r>
            <a:r>
              <a:rPr lang="en-US" sz="2000" i="1" dirty="0" err="1" smtClean="0">
                <a:latin typeface="Cambria Math"/>
                <a:cs typeface="Cambria Math"/>
              </a:rPr>
              <a:t>r</a:t>
            </a:r>
            <a:r>
              <a:rPr lang="en-US" sz="2000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2000" dirty="0" smtClean="0">
                <a:latin typeface="Cambria Math"/>
                <a:cs typeface="Cambria Math"/>
              </a:rPr>
              <a:t>) mod </a:t>
            </a:r>
            <a:r>
              <a:rPr lang="en-US" sz="2000" i="1" dirty="0" smtClean="0">
                <a:latin typeface="Cambria Math"/>
                <a:cs typeface="Cambria Math"/>
              </a:rPr>
              <a:t>n</a:t>
            </a:r>
            <a:r>
              <a:rPr lang="en-US" sz="2000" dirty="0" smtClean="0">
                <a:latin typeface="Cambria Math"/>
                <a:cs typeface="Cambria Math"/>
              </a:rPr>
              <a:t>)</a:t>
            </a:r>
            <a:endParaRPr lang="en-US" sz="2000" i="1" baseline="30000" dirty="0">
              <a:latin typeface="Cambria Math"/>
              <a:cs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10239916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867833"/>
            <a:ext cx="5080000" cy="1828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4334" y="3227917"/>
            <a:ext cx="36401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Is 4 a random number?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41712899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Dual-EC PRNG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377166" y="2411710"/>
            <a:ext cx="513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 smtClean="0">
                <a:latin typeface="Cambria Math"/>
                <a:cs typeface="Cambria Math"/>
              </a:rPr>
              <a:t>s</a:t>
            </a:r>
            <a:r>
              <a:rPr lang="en-US" sz="3600" baseline="-25000" dirty="0" err="1" smtClean="0">
                <a:latin typeface="Cambria Math"/>
                <a:cs typeface="Cambria Math"/>
              </a:rPr>
              <a:t>i</a:t>
            </a:r>
            <a:endParaRPr lang="en-US" sz="3600" baseline="-25000" dirty="0">
              <a:latin typeface="Cambria Math"/>
              <a:cs typeface="Cambria Math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2577890"/>
            <a:ext cx="3407152" cy="70788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4000" i="1" dirty="0" err="1" smtClean="0">
                <a:latin typeface="Cambria Math"/>
                <a:cs typeface="Cambria Math"/>
              </a:rPr>
              <a:t>s</a:t>
            </a:r>
            <a:r>
              <a:rPr lang="en-US" sz="40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4000" i="1" baseline="-25000" dirty="0" smtClean="0">
                <a:latin typeface="Cambria Math"/>
                <a:cs typeface="Cambria Math"/>
              </a:rPr>
              <a:t> </a:t>
            </a:r>
            <a:r>
              <a:rPr lang="en-US" sz="4000" baseline="-25000" dirty="0" smtClean="0">
                <a:latin typeface="Cambria Math"/>
                <a:cs typeface="Cambria Math"/>
              </a:rPr>
              <a:t>+1</a:t>
            </a:r>
            <a:r>
              <a:rPr lang="en-US" sz="4000" i="1" dirty="0" smtClean="0">
                <a:latin typeface="Cambria Math"/>
                <a:cs typeface="Cambria Math"/>
              </a:rPr>
              <a:t>= </a:t>
            </a:r>
            <a:r>
              <a:rPr lang="en-US" sz="4000" i="1" dirty="0" err="1" smtClean="0">
                <a:latin typeface="Cambria Math"/>
                <a:cs typeface="Cambria Math"/>
              </a:rPr>
              <a:t>φ</a:t>
            </a:r>
            <a:r>
              <a:rPr lang="en-US" sz="4000" dirty="0" smtClean="0">
                <a:latin typeface="Cambria Math"/>
                <a:cs typeface="Cambria Math"/>
              </a:rPr>
              <a:t>(</a:t>
            </a:r>
            <a:r>
              <a:rPr lang="en-US" sz="4000" i="1" dirty="0" err="1" smtClean="0">
                <a:latin typeface="Cambria Math"/>
                <a:cs typeface="Cambria Math"/>
              </a:rPr>
              <a:t>s</a:t>
            </a:r>
            <a:r>
              <a:rPr lang="en-US" sz="40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4000" baseline="-25000" dirty="0" smtClean="0">
                <a:latin typeface="Cambria Math"/>
                <a:cs typeface="Cambria Math"/>
              </a:rPr>
              <a:t> </a:t>
            </a:r>
            <a:r>
              <a:rPr lang="en-US" sz="4000" dirty="0" smtClean="0">
                <a:latin typeface="Cambria Math"/>
                <a:cs typeface="Cambria Math"/>
              </a:rPr>
              <a:t>×</a:t>
            </a:r>
            <a:r>
              <a:rPr lang="en-US" sz="4000" i="1" dirty="0" smtClean="0">
                <a:latin typeface="Cambria Math"/>
                <a:cs typeface="Cambria Math"/>
              </a:rPr>
              <a:t>P</a:t>
            </a:r>
            <a:r>
              <a:rPr lang="en-US" sz="4000" dirty="0" smtClean="0">
                <a:latin typeface="Cambria Math"/>
                <a:cs typeface="Cambria Math"/>
              </a:rPr>
              <a:t>)</a:t>
            </a:r>
            <a:endParaRPr lang="en-US" sz="4000" dirty="0">
              <a:latin typeface="Cambria Math"/>
              <a:cs typeface="Cambria Math"/>
            </a:endParaRPr>
          </a:p>
        </p:txBody>
      </p:sp>
      <p:cxnSp>
        <p:nvCxnSpPr>
          <p:cNvPr id="13" name="Curved Connector 12"/>
          <p:cNvCxnSpPr>
            <a:stCxn id="10" idx="0"/>
            <a:endCxn id="11" idx="0"/>
          </p:cNvCxnSpPr>
          <p:nvPr/>
        </p:nvCxnSpPr>
        <p:spPr>
          <a:xfrm rot="16200000" flipH="1" flipV="1">
            <a:off x="3314239" y="1258247"/>
            <a:ext cx="166180" cy="2473106"/>
          </a:xfrm>
          <a:prstGeom prst="curvedConnector3">
            <a:avLst>
              <a:gd name="adj1" fmla="val -137562"/>
            </a:avLst>
          </a:prstGeom>
          <a:ln w="38100" cmpd="sng">
            <a:solidFill>
              <a:schemeClr val="accent6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1" idx="2"/>
            <a:endCxn id="10" idx="2"/>
          </p:cNvCxnSpPr>
          <p:nvPr/>
        </p:nvCxnSpPr>
        <p:spPr>
          <a:xfrm rot="5400000" flipH="1" flipV="1">
            <a:off x="3283461" y="1935356"/>
            <a:ext cx="227735" cy="2473106"/>
          </a:xfrm>
          <a:prstGeom prst="curvedConnector3">
            <a:avLst>
              <a:gd name="adj1" fmla="val -100380"/>
            </a:avLst>
          </a:prstGeom>
          <a:ln w="38100" cmpd="sng">
            <a:solidFill>
              <a:schemeClr val="accent6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22475" y="1007421"/>
            <a:ext cx="4961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smtClean="0">
                <a:latin typeface="Cambria Math"/>
                <a:cs typeface="Cambria Math"/>
              </a:rPr>
              <a:t>s</a:t>
            </a:r>
            <a:r>
              <a:rPr lang="en-US" sz="3600" baseline="-25000" dirty="0" smtClean="0">
                <a:latin typeface="Cambria Math"/>
                <a:cs typeface="Cambria Math"/>
              </a:rPr>
              <a:t>0</a:t>
            </a:r>
            <a:r>
              <a:rPr lang="en-US" sz="3600" dirty="0" smtClean="0">
                <a:latin typeface="Cambria Math"/>
                <a:cs typeface="Cambria Math"/>
              </a:rPr>
              <a:t> 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</a:t>
            </a:r>
            <a:r>
              <a:rPr lang="en-US" sz="3600" baseline="-25000" dirty="0">
                <a:latin typeface="Cambria Math"/>
                <a:cs typeface="Cambria Math"/>
                <a:sym typeface="Wingdings"/>
              </a:rPr>
              <a:t> </a:t>
            </a:r>
            <a:r>
              <a:rPr lang="en-US" sz="3600" dirty="0" smtClean="0">
                <a:cs typeface="Cambria Math"/>
                <a:sym typeface="Wingdings"/>
              </a:rPr>
              <a:t>physical randomness</a:t>
            </a:r>
            <a:endParaRPr lang="en-US" sz="3600" dirty="0">
              <a:cs typeface="Cambria Math"/>
            </a:endParaRPr>
          </a:p>
        </p:txBody>
      </p:sp>
      <p:cxnSp>
        <p:nvCxnSpPr>
          <p:cNvPr id="28" name="Curved Connector 27"/>
          <p:cNvCxnSpPr>
            <a:endCxn id="11" idx="0"/>
          </p:cNvCxnSpPr>
          <p:nvPr/>
        </p:nvCxnSpPr>
        <p:spPr>
          <a:xfrm>
            <a:off x="1066804" y="1543051"/>
            <a:ext cx="1093972" cy="1034839"/>
          </a:xfrm>
          <a:prstGeom prst="curvedConnector2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89979" y="4012997"/>
            <a:ext cx="386556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Update Internal State</a:t>
            </a:r>
            <a:endParaRPr lang="en-US" sz="32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6248401" y="447541"/>
            <a:ext cx="2603937" cy="156966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Cambria Math"/>
                <a:cs typeface="Cambria Math"/>
              </a:rPr>
              <a:t>P</a:t>
            </a:r>
            <a:r>
              <a:rPr lang="en-US" sz="3200" dirty="0" smtClean="0"/>
              <a:t> and </a:t>
            </a:r>
            <a:r>
              <a:rPr lang="en-US" sz="3200" i="1" dirty="0" smtClean="0">
                <a:latin typeface="Cambria Math"/>
                <a:cs typeface="Cambria Math"/>
              </a:rPr>
              <a:t>Q</a:t>
            </a:r>
            <a:r>
              <a:rPr lang="en-US" sz="3200" dirty="0" smtClean="0"/>
              <a:t> are points on an </a:t>
            </a:r>
            <a:r>
              <a:rPr lang="en-US" sz="3200" b="1" dirty="0" smtClean="0"/>
              <a:t>elliptic curve</a:t>
            </a:r>
            <a:endParaRPr lang="en-US" sz="3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072038" y="4012997"/>
            <a:ext cx="382188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Generate Output </a:t>
            </a:r>
            <a:r>
              <a:rPr lang="en-US" sz="3200" b="1" dirty="0"/>
              <a:t>B</a:t>
            </a:r>
            <a:r>
              <a:rPr lang="en-US" sz="3200" b="1" dirty="0" smtClean="0"/>
              <a:t>its</a:t>
            </a:r>
            <a:endParaRPr lang="en-US" sz="32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473451" y="2386715"/>
            <a:ext cx="2997886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4000" i="1" dirty="0" err="1" smtClean="0">
                <a:latin typeface="Cambria Math"/>
                <a:cs typeface="Cambria Math"/>
              </a:rPr>
              <a:t>r</a:t>
            </a:r>
            <a:r>
              <a:rPr lang="en-US" sz="40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4000" i="1" baseline="-25000" dirty="0" smtClean="0">
                <a:latin typeface="Cambria Math"/>
                <a:cs typeface="Cambria Math"/>
              </a:rPr>
              <a:t> </a:t>
            </a:r>
            <a:r>
              <a:rPr lang="en-US" sz="4000" dirty="0" smtClean="0">
                <a:latin typeface="Cambria Math"/>
                <a:cs typeface="Cambria Math"/>
              </a:rPr>
              <a:t>=</a:t>
            </a:r>
            <a:r>
              <a:rPr lang="en-US" sz="4000" i="1" dirty="0" smtClean="0">
                <a:latin typeface="Cambria Math"/>
                <a:cs typeface="Cambria Math"/>
              </a:rPr>
              <a:t> </a:t>
            </a:r>
            <a:r>
              <a:rPr lang="en-US" sz="4000" i="1" dirty="0" err="1" smtClean="0">
                <a:latin typeface="Cambria Math"/>
                <a:cs typeface="Cambria Math"/>
              </a:rPr>
              <a:t>φ</a:t>
            </a:r>
            <a:r>
              <a:rPr lang="en-US" sz="4000" dirty="0" smtClean="0">
                <a:latin typeface="Cambria Math"/>
                <a:cs typeface="Cambria Math"/>
              </a:rPr>
              <a:t>(</a:t>
            </a:r>
            <a:r>
              <a:rPr lang="en-US" sz="4000" i="1" dirty="0" err="1" smtClean="0">
                <a:latin typeface="Cambria Math"/>
                <a:cs typeface="Cambria Math"/>
              </a:rPr>
              <a:t>s</a:t>
            </a:r>
            <a:r>
              <a:rPr lang="en-US" sz="40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4000" baseline="-25000" dirty="0" smtClean="0">
                <a:latin typeface="Cambria Math"/>
                <a:cs typeface="Cambria Math"/>
              </a:rPr>
              <a:t> </a:t>
            </a:r>
            <a:r>
              <a:rPr lang="en-US" sz="4000" dirty="0" smtClean="0">
                <a:latin typeface="Cambria Math"/>
                <a:cs typeface="Cambria Math"/>
              </a:rPr>
              <a:t>×</a:t>
            </a:r>
            <a:r>
              <a:rPr lang="en-US" sz="4000" i="1" dirty="0">
                <a:latin typeface="Cambria Math"/>
                <a:cs typeface="Cambria Math"/>
              </a:rPr>
              <a:t>Q</a:t>
            </a:r>
            <a:r>
              <a:rPr lang="en-US" sz="4000" dirty="0" smtClean="0">
                <a:latin typeface="Cambria Math"/>
                <a:cs typeface="Cambria Math"/>
              </a:rPr>
              <a:t>)</a:t>
            </a:r>
            <a:endParaRPr lang="en-US" sz="4000" dirty="0">
              <a:latin typeface="Cambria Math"/>
              <a:cs typeface="Cambria Math"/>
            </a:endParaRPr>
          </a:p>
        </p:txBody>
      </p:sp>
      <p:cxnSp>
        <p:nvCxnSpPr>
          <p:cNvPr id="17" name="Curved Connector 16"/>
          <p:cNvCxnSpPr>
            <a:stCxn id="10" idx="3"/>
            <a:endCxn id="16" idx="1"/>
          </p:cNvCxnSpPr>
          <p:nvPr/>
        </p:nvCxnSpPr>
        <p:spPr>
          <a:xfrm>
            <a:off x="4890598" y="2734876"/>
            <a:ext cx="582853" cy="5782"/>
          </a:xfrm>
          <a:prstGeom prst="curvedConnector3">
            <a:avLst>
              <a:gd name="adj1" fmla="val 50000"/>
            </a:avLst>
          </a:prstGeom>
          <a:ln w="38100" cmpd="sng"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own Arrow 11"/>
          <p:cNvSpPr/>
          <p:nvPr/>
        </p:nvSpPr>
        <p:spPr>
          <a:xfrm>
            <a:off x="5862576" y="3027843"/>
            <a:ext cx="589661" cy="891457"/>
          </a:xfrm>
          <a:prstGeom prst="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463586" y="3036348"/>
            <a:ext cx="24309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16 least significant bits of </a:t>
            </a:r>
            <a:r>
              <a:rPr lang="en-US" sz="2400" i="1" dirty="0" err="1" smtClean="0">
                <a:latin typeface="Cambria Math"/>
                <a:cs typeface="Cambria Math"/>
              </a:rPr>
              <a:t>r</a:t>
            </a:r>
            <a:r>
              <a:rPr lang="en-US" sz="24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2400" dirty="0" err="1" smtClean="0"/>
              <a:t>’s</a:t>
            </a:r>
            <a:r>
              <a:rPr lang="en-US" sz="2400" dirty="0" smtClean="0"/>
              <a:t> x-coordinate</a:t>
            </a:r>
            <a:endParaRPr lang="en-US" sz="2400" dirty="0"/>
          </a:p>
        </p:txBody>
      </p:sp>
      <p:sp>
        <p:nvSpPr>
          <p:cNvPr id="16386" name="Comment 2"/>
          <p:cNvSpPr>
            <a:spLocks noRot="1" noChangeAspect="1" noEditPoints="1" noChangeArrowheads="1" noChangeShapeType="1" noTextEdit="1"/>
          </p:cNvSpPr>
          <p:nvPr/>
        </p:nvSpPr>
        <p:spPr bwMode="auto">
          <a:xfrm>
            <a:off x="3365501" y="3071812"/>
            <a:ext cx="42863" cy="225029"/>
          </a:xfrm>
          <a:custGeom>
            <a:avLst/>
            <a:gdLst>
              <a:gd name="T0" fmla="+- 0 9347 9347"/>
              <a:gd name="T1" fmla="*/ T0 w 122"/>
              <a:gd name="T2" fmla="+- 0 11375 11375"/>
              <a:gd name="T3" fmla="*/ 11375 h 834"/>
              <a:gd name="T4" fmla="+- 0 9350 9347"/>
              <a:gd name="T5" fmla="*/ T4 w 122"/>
              <a:gd name="T6" fmla="+- 0 11401 11375"/>
              <a:gd name="T7" fmla="*/ 11401 h 834"/>
              <a:gd name="T8" fmla="+- 0 9348 9347"/>
              <a:gd name="T9" fmla="*/ T8 w 122"/>
              <a:gd name="T10" fmla="+- 0 11427 11375"/>
              <a:gd name="T11" fmla="*/ 11427 h 834"/>
              <a:gd name="T12" fmla="+- 0 9349 9347"/>
              <a:gd name="T13" fmla="*/ T12 w 122"/>
              <a:gd name="T14" fmla="+- 0 11453 11375"/>
              <a:gd name="T15" fmla="*/ 11453 h 834"/>
              <a:gd name="T16" fmla="+- 0 9356 9347"/>
              <a:gd name="T17" fmla="*/ T16 w 122"/>
              <a:gd name="T18" fmla="+- 0 11606 11375"/>
              <a:gd name="T19" fmla="*/ 11606 h 834"/>
              <a:gd name="T20" fmla="+- 0 9388 9347"/>
              <a:gd name="T21" fmla="*/ T20 w 122"/>
              <a:gd name="T22" fmla="+- 0 11755 11375"/>
              <a:gd name="T23" fmla="*/ 11755 h 834"/>
              <a:gd name="T24" fmla="+- 0 9420 9347"/>
              <a:gd name="T25" fmla="*/ T24 w 122"/>
              <a:gd name="T26" fmla="+- 0 11905 11375"/>
              <a:gd name="T27" fmla="*/ 11905 h 834"/>
              <a:gd name="T28" fmla="+- 0 9439 9347"/>
              <a:gd name="T29" fmla="*/ T28 w 122"/>
              <a:gd name="T30" fmla="+- 0 11994 11375"/>
              <a:gd name="T31" fmla="*/ 11994 h 834"/>
              <a:gd name="T32" fmla="+- 0 9461 9347"/>
              <a:gd name="T33" fmla="*/ T32 w 122"/>
              <a:gd name="T34" fmla="+- 0 12086 11375"/>
              <a:gd name="T35" fmla="*/ 12086 h 834"/>
              <a:gd name="T36" fmla="+- 0 9468 9347"/>
              <a:gd name="T37" fmla="*/ T36 w 122"/>
              <a:gd name="T38" fmla="+- 0 12177 11375"/>
              <a:gd name="T39" fmla="*/ 12177 h 834"/>
              <a:gd name="T40" fmla="+- 0 9468 9347"/>
              <a:gd name="T41" fmla="*/ T40 w 122"/>
              <a:gd name="T42" fmla="+- 0 12187 11375"/>
              <a:gd name="T43" fmla="*/ 12187 h 834"/>
              <a:gd name="T44" fmla="+- 0 9467 9347"/>
              <a:gd name="T45" fmla="*/ T44 w 122"/>
              <a:gd name="T46" fmla="+- 0 12198 11375"/>
              <a:gd name="T47" fmla="*/ 12198 h 834"/>
              <a:gd name="T48" fmla="+- 0 9467 9347"/>
              <a:gd name="T49" fmla="*/ T48 w 122"/>
              <a:gd name="T50" fmla="+- 0 12208 11375"/>
              <a:gd name="T51" fmla="*/ 12208 h 834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  <a:cxn ang="0">
                <a:pos x="T17" y="T19"/>
              </a:cxn>
              <a:cxn ang="0">
                <a:pos x="T21" y="T23"/>
              </a:cxn>
              <a:cxn ang="0">
                <a:pos x="T25" y="T27"/>
              </a:cxn>
              <a:cxn ang="0">
                <a:pos x="T29" y="T31"/>
              </a:cxn>
              <a:cxn ang="0">
                <a:pos x="T33" y="T35"/>
              </a:cxn>
              <a:cxn ang="0">
                <a:pos x="T37" y="T39"/>
              </a:cxn>
              <a:cxn ang="0">
                <a:pos x="T41" y="T43"/>
              </a:cxn>
              <a:cxn ang="0">
                <a:pos x="T45" y="T47"/>
              </a:cxn>
              <a:cxn ang="0">
                <a:pos x="T49" y="T51"/>
              </a:cxn>
            </a:cxnLst>
            <a:rect l="0" t="0" r="r" b="b"/>
            <a:pathLst>
              <a:path w="122" h="834" extrusionOk="0">
                <a:moveTo>
                  <a:pt x="0" y="0"/>
                </a:moveTo>
                <a:cubicBezTo>
                  <a:pt x="3" y="26"/>
                  <a:pt x="1" y="52"/>
                  <a:pt x="2" y="78"/>
                </a:cubicBezTo>
                <a:cubicBezTo>
                  <a:pt x="9" y="231"/>
                  <a:pt x="41" y="380"/>
                  <a:pt x="73" y="530"/>
                </a:cubicBezTo>
                <a:cubicBezTo>
                  <a:pt x="92" y="619"/>
                  <a:pt x="114" y="711"/>
                  <a:pt x="121" y="802"/>
                </a:cubicBezTo>
                <a:cubicBezTo>
                  <a:pt x="121" y="812"/>
                  <a:pt x="120" y="823"/>
                  <a:pt x="120" y="833"/>
                </a:cubicBezTo>
              </a:path>
            </a:pathLst>
          </a:custGeom>
          <a:noFill/>
          <a:ln w="19050" cap="rnd">
            <a:solidFill>
              <a:srgbClr val="EA700D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Comment 3"/>
          <p:cNvSpPr>
            <a:spLocks noRot="1" noChangeAspect="1" noEditPoints="1" noChangeArrowheads="1" noChangeShapeType="1" noTextEdit="1"/>
          </p:cNvSpPr>
          <p:nvPr/>
        </p:nvSpPr>
        <p:spPr bwMode="auto">
          <a:xfrm>
            <a:off x="5548314" y="2988469"/>
            <a:ext cx="320675" cy="42863"/>
          </a:xfrm>
          <a:custGeom>
            <a:avLst/>
            <a:gdLst>
              <a:gd name="T0" fmla="+- 0 16283 15413"/>
              <a:gd name="T1" fmla="*/ T0 w 891"/>
              <a:gd name="T2" fmla="+- 0 11191 11067"/>
              <a:gd name="T3" fmla="*/ 11191 h 162"/>
              <a:gd name="T4" fmla="+- 0 16288 15413"/>
              <a:gd name="T5" fmla="*/ T4 w 891"/>
              <a:gd name="T6" fmla="+- 0 11186 11067"/>
              <a:gd name="T7" fmla="*/ 11186 h 162"/>
              <a:gd name="T8" fmla="+- 0 16309 15413"/>
              <a:gd name="T9" fmla="*/ T8 w 891"/>
              <a:gd name="T10" fmla="+- 0 11187 11067"/>
              <a:gd name="T11" fmla="*/ 11187 h 162"/>
              <a:gd name="T12" fmla="+- 0 16303 15413"/>
              <a:gd name="T13" fmla="*/ T12 w 891"/>
              <a:gd name="T14" fmla="+- 0 11169 11067"/>
              <a:gd name="T15" fmla="*/ 11169 h 162"/>
              <a:gd name="T16" fmla="+- 0 16295 15413"/>
              <a:gd name="T17" fmla="*/ T16 w 891"/>
              <a:gd name="T18" fmla="+- 0 11147 11067"/>
              <a:gd name="T19" fmla="*/ 11147 h 162"/>
              <a:gd name="T20" fmla="+- 0 16271 15413"/>
              <a:gd name="T21" fmla="*/ T20 w 891"/>
              <a:gd name="T22" fmla="+- 0 11130 11067"/>
              <a:gd name="T23" fmla="*/ 11130 h 162"/>
              <a:gd name="T24" fmla="+- 0 16251 15413"/>
              <a:gd name="T25" fmla="*/ T24 w 891"/>
              <a:gd name="T26" fmla="+- 0 11119 11067"/>
              <a:gd name="T27" fmla="*/ 11119 h 162"/>
              <a:gd name="T28" fmla="+- 0 16220 15413"/>
              <a:gd name="T29" fmla="*/ T28 w 891"/>
              <a:gd name="T30" fmla="+- 0 11102 11067"/>
              <a:gd name="T31" fmla="*/ 11102 h 162"/>
              <a:gd name="T32" fmla="+- 0 16189 15413"/>
              <a:gd name="T33" fmla="*/ T32 w 891"/>
              <a:gd name="T34" fmla="+- 0 11092 11067"/>
              <a:gd name="T35" fmla="*/ 11092 h 162"/>
              <a:gd name="T36" fmla="+- 0 16155 15413"/>
              <a:gd name="T37" fmla="*/ T36 w 891"/>
              <a:gd name="T38" fmla="+- 0 11084 11067"/>
              <a:gd name="T39" fmla="*/ 11084 h 162"/>
              <a:gd name="T40" fmla="+- 0 16111 15413"/>
              <a:gd name="T41" fmla="*/ T40 w 891"/>
              <a:gd name="T42" fmla="+- 0 11074 11067"/>
              <a:gd name="T43" fmla="*/ 11074 h 162"/>
              <a:gd name="T44" fmla="+- 0 16067 15413"/>
              <a:gd name="T45" fmla="*/ T44 w 891"/>
              <a:gd name="T46" fmla="+- 0 11068 11067"/>
              <a:gd name="T47" fmla="*/ 11068 h 162"/>
              <a:gd name="T48" fmla="+- 0 16022 15413"/>
              <a:gd name="T49" fmla="*/ T48 w 891"/>
              <a:gd name="T50" fmla="+- 0 11067 11067"/>
              <a:gd name="T51" fmla="*/ 11067 h 162"/>
              <a:gd name="T52" fmla="+- 0 15980 15413"/>
              <a:gd name="T53" fmla="*/ T52 w 891"/>
              <a:gd name="T54" fmla="+- 0 11066 11067"/>
              <a:gd name="T55" fmla="*/ 11066 h 162"/>
              <a:gd name="T56" fmla="+- 0 15945 15413"/>
              <a:gd name="T57" fmla="*/ T56 w 891"/>
              <a:gd name="T58" fmla="+- 0 11070 11067"/>
              <a:gd name="T59" fmla="*/ 11070 h 162"/>
              <a:gd name="T60" fmla="+- 0 15907 15413"/>
              <a:gd name="T61" fmla="*/ T60 w 891"/>
              <a:gd name="T62" fmla="+- 0 11088 11067"/>
              <a:gd name="T63" fmla="*/ 11088 h 162"/>
              <a:gd name="T64" fmla="+- 0 15875 15413"/>
              <a:gd name="T65" fmla="*/ T64 w 891"/>
              <a:gd name="T66" fmla="+- 0 11104 11067"/>
              <a:gd name="T67" fmla="*/ 11104 h 162"/>
              <a:gd name="T68" fmla="+- 0 15859 15413"/>
              <a:gd name="T69" fmla="*/ T68 w 891"/>
              <a:gd name="T70" fmla="+- 0 11129 11067"/>
              <a:gd name="T71" fmla="*/ 11129 h 162"/>
              <a:gd name="T72" fmla="+- 0 15838 15413"/>
              <a:gd name="T73" fmla="*/ T72 w 891"/>
              <a:gd name="T74" fmla="+- 0 11157 11067"/>
              <a:gd name="T75" fmla="*/ 11157 h 162"/>
              <a:gd name="T76" fmla="+- 0 15820 15413"/>
              <a:gd name="T77" fmla="*/ T76 w 891"/>
              <a:gd name="T78" fmla="+- 0 11180 11067"/>
              <a:gd name="T79" fmla="*/ 11180 h 162"/>
              <a:gd name="T80" fmla="+- 0 15801 15413"/>
              <a:gd name="T81" fmla="*/ T80 w 891"/>
              <a:gd name="T82" fmla="+- 0 11208 11067"/>
              <a:gd name="T83" fmla="*/ 11208 h 162"/>
              <a:gd name="T84" fmla="+- 0 15773 15413"/>
              <a:gd name="T85" fmla="*/ T84 w 891"/>
              <a:gd name="T86" fmla="+- 0 11219 11067"/>
              <a:gd name="T87" fmla="*/ 11219 h 162"/>
              <a:gd name="T88" fmla="+- 0 15736 15413"/>
              <a:gd name="T89" fmla="*/ T88 w 891"/>
              <a:gd name="T90" fmla="+- 0 11234 11067"/>
              <a:gd name="T91" fmla="*/ 11234 h 162"/>
              <a:gd name="T92" fmla="+- 0 15691 15413"/>
              <a:gd name="T93" fmla="*/ T92 w 891"/>
              <a:gd name="T94" fmla="+- 0 11227 11067"/>
              <a:gd name="T95" fmla="*/ 11227 h 162"/>
              <a:gd name="T96" fmla="+- 0 15654 15413"/>
              <a:gd name="T97" fmla="*/ T96 w 891"/>
              <a:gd name="T98" fmla="+- 0 11219 11067"/>
              <a:gd name="T99" fmla="*/ 11219 h 162"/>
              <a:gd name="T100" fmla="+- 0 15577 15413"/>
              <a:gd name="T101" fmla="*/ T100 w 891"/>
              <a:gd name="T102" fmla="+- 0 11202 11067"/>
              <a:gd name="T103" fmla="*/ 11202 h 162"/>
              <a:gd name="T104" fmla="+- 0 15499 15413"/>
              <a:gd name="T105" fmla="*/ T104 w 891"/>
              <a:gd name="T106" fmla="+- 0 11168 11067"/>
              <a:gd name="T107" fmla="*/ 11168 h 162"/>
              <a:gd name="T108" fmla="+- 0 15435 15413"/>
              <a:gd name="T109" fmla="*/ T108 w 891"/>
              <a:gd name="T110" fmla="+- 0 11123 11067"/>
              <a:gd name="T111" fmla="*/ 11123 h 162"/>
              <a:gd name="T112" fmla="+- 0 15428 15413"/>
              <a:gd name="T113" fmla="*/ T112 w 891"/>
              <a:gd name="T114" fmla="+- 0 11117 11067"/>
              <a:gd name="T115" fmla="*/ 11117 h 162"/>
              <a:gd name="T116" fmla="+- 0 15420 15413"/>
              <a:gd name="T117" fmla="*/ T116 w 891"/>
              <a:gd name="T118" fmla="+- 0 11111 11067"/>
              <a:gd name="T119" fmla="*/ 11111 h 162"/>
              <a:gd name="T120" fmla="+- 0 15413 15413"/>
              <a:gd name="T121" fmla="*/ T120 w 891"/>
              <a:gd name="T122" fmla="+- 0 11105 11067"/>
              <a:gd name="T123" fmla="*/ 11105 h 162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  <a:cxn ang="0">
                <a:pos x="T17" y="T19"/>
              </a:cxn>
              <a:cxn ang="0">
                <a:pos x="T21" y="T23"/>
              </a:cxn>
              <a:cxn ang="0">
                <a:pos x="T25" y="T27"/>
              </a:cxn>
              <a:cxn ang="0">
                <a:pos x="T29" y="T31"/>
              </a:cxn>
              <a:cxn ang="0">
                <a:pos x="T33" y="T35"/>
              </a:cxn>
              <a:cxn ang="0">
                <a:pos x="T37" y="T39"/>
              </a:cxn>
              <a:cxn ang="0">
                <a:pos x="T41" y="T43"/>
              </a:cxn>
              <a:cxn ang="0">
                <a:pos x="T45" y="T47"/>
              </a:cxn>
              <a:cxn ang="0">
                <a:pos x="T49" y="T51"/>
              </a:cxn>
              <a:cxn ang="0">
                <a:pos x="T53" y="T55"/>
              </a:cxn>
              <a:cxn ang="0">
                <a:pos x="T57" y="T59"/>
              </a:cxn>
              <a:cxn ang="0">
                <a:pos x="T61" y="T63"/>
              </a:cxn>
              <a:cxn ang="0">
                <a:pos x="T65" y="T67"/>
              </a:cxn>
              <a:cxn ang="0">
                <a:pos x="T69" y="T71"/>
              </a:cxn>
              <a:cxn ang="0">
                <a:pos x="T73" y="T75"/>
              </a:cxn>
              <a:cxn ang="0">
                <a:pos x="T77" y="T79"/>
              </a:cxn>
              <a:cxn ang="0">
                <a:pos x="T81" y="T83"/>
              </a:cxn>
              <a:cxn ang="0">
                <a:pos x="T85" y="T87"/>
              </a:cxn>
              <a:cxn ang="0">
                <a:pos x="T89" y="T91"/>
              </a:cxn>
              <a:cxn ang="0">
                <a:pos x="T93" y="T95"/>
              </a:cxn>
              <a:cxn ang="0">
                <a:pos x="T97" y="T99"/>
              </a:cxn>
              <a:cxn ang="0">
                <a:pos x="T101" y="T103"/>
              </a:cxn>
              <a:cxn ang="0">
                <a:pos x="T105" y="T107"/>
              </a:cxn>
              <a:cxn ang="0">
                <a:pos x="T109" y="T111"/>
              </a:cxn>
              <a:cxn ang="0">
                <a:pos x="T113" y="T115"/>
              </a:cxn>
              <a:cxn ang="0">
                <a:pos x="T117" y="T119"/>
              </a:cxn>
              <a:cxn ang="0">
                <a:pos x="T121" y="T123"/>
              </a:cxn>
            </a:cxnLst>
            <a:rect l="0" t="0" r="r" b="b"/>
            <a:pathLst>
              <a:path w="891" h="162" extrusionOk="0">
                <a:moveTo>
                  <a:pt x="870" y="124"/>
                </a:moveTo>
                <a:cubicBezTo>
                  <a:pt x="875" y="119"/>
                  <a:pt x="896" y="120"/>
                  <a:pt x="890" y="102"/>
                </a:cubicBezTo>
                <a:cubicBezTo>
                  <a:pt x="882" y="80"/>
                  <a:pt x="858" y="63"/>
                  <a:pt x="838" y="52"/>
                </a:cubicBezTo>
                <a:cubicBezTo>
                  <a:pt x="807" y="35"/>
                  <a:pt x="776" y="25"/>
                  <a:pt x="742" y="17"/>
                </a:cubicBezTo>
                <a:cubicBezTo>
                  <a:pt x="698" y="7"/>
                  <a:pt x="654" y="1"/>
                  <a:pt x="609" y="0"/>
                </a:cubicBezTo>
                <a:cubicBezTo>
                  <a:pt x="567" y="-1"/>
                  <a:pt x="532" y="3"/>
                  <a:pt x="494" y="21"/>
                </a:cubicBezTo>
                <a:cubicBezTo>
                  <a:pt x="462" y="37"/>
                  <a:pt x="446" y="62"/>
                  <a:pt x="425" y="90"/>
                </a:cubicBezTo>
                <a:cubicBezTo>
                  <a:pt x="407" y="113"/>
                  <a:pt x="388" y="141"/>
                  <a:pt x="360" y="152"/>
                </a:cubicBezTo>
                <a:cubicBezTo>
                  <a:pt x="323" y="167"/>
                  <a:pt x="278" y="160"/>
                  <a:pt x="241" y="152"/>
                </a:cubicBezTo>
                <a:cubicBezTo>
                  <a:pt x="164" y="135"/>
                  <a:pt x="86" y="101"/>
                  <a:pt x="22" y="56"/>
                </a:cubicBezTo>
                <a:cubicBezTo>
                  <a:pt x="15" y="50"/>
                  <a:pt x="7" y="44"/>
                  <a:pt x="0" y="38"/>
                </a:cubicBezTo>
              </a:path>
            </a:pathLst>
          </a:custGeom>
          <a:noFill/>
          <a:ln w="19050" cap="rnd">
            <a:solidFill>
              <a:srgbClr val="EA700D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54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7" grpId="0"/>
      <p:bldP spid="16" grpId="0" animBg="1"/>
      <p:bldP spid="12" grpId="0" animBg="1"/>
      <p:bldP spid="1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943896" y="1682149"/>
            <a:ext cx="3120243" cy="857250"/>
          </a:xfrm>
        </p:spPr>
        <p:txBody>
          <a:bodyPr>
            <a:noAutofit/>
          </a:bodyPr>
          <a:lstStyle/>
          <a:p>
            <a:r>
              <a:rPr lang="en-US" sz="3600" dirty="0" smtClean="0"/>
              <a:t>Curve Used by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Dual</a:t>
            </a:r>
            <a:r>
              <a:rPr lang="en-US" sz="3600" dirty="0" smtClean="0"/>
              <a:t>-EC PRNG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52206" y="177631"/>
            <a:ext cx="7767460" cy="34932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3600" b="1" dirty="0" smtClean="0"/>
              <a:t>NIST P-256</a:t>
            </a:r>
            <a:endParaRPr lang="en-US" sz="3600" dirty="0" smtClean="0"/>
          </a:p>
          <a:p>
            <a:r>
              <a:rPr lang="es-ES_tradnl" sz="2000" dirty="0"/>
              <a:t> </a:t>
            </a:r>
            <a:r>
              <a:rPr lang="es-ES_tradnl" sz="4400" i="1" dirty="0" smtClean="0">
                <a:latin typeface="Cambria Math"/>
                <a:cs typeface="Cambria Math"/>
              </a:rPr>
              <a:t>y</a:t>
            </a:r>
            <a:r>
              <a:rPr lang="es-ES_tradnl" sz="4400" baseline="30000" dirty="0" smtClean="0">
                <a:latin typeface="Cambria Math"/>
                <a:cs typeface="Cambria Math"/>
              </a:rPr>
              <a:t>2</a:t>
            </a:r>
            <a:r>
              <a:rPr lang="es-ES_tradnl" sz="4400" dirty="0" smtClean="0">
                <a:latin typeface="Cambria Math"/>
                <a:cs typeface="Cambria Math"/>
              </a:rPr>
              <a:t> </a:t>
            </a:r>
            <a:r>
              <a:rPr lang="es-ES_tradnl" sz="4400" dirty="0">
                <a:latin typeface="Cambria Math"/>
                <a:cs typeface="Cambria Math"/>
              </a:rPr>
              <a:t>= </a:t>
            </a:r>
            <a:r>
              <a:rPr lang="es-ES_tradnl" sz="4400" i="1" dirty="0" smtClean="0">
                <a:latin typeface="Cambria Math"/>
                <a:cs typeface="Cambria Math"/>
              </a:rPr>
              <a:t>x</a:t>
            </a:r>
            <a:r>
              <a:rPr lang="es-ES_tradnl" sz="4400" baseline="30000" dirty="0" smtClean="0">
                <a:latin typeface="Cambria Math"/>
                <a:cs typeface="Cambria Math"/>
              </a:rPr>
              <a:t>3</a:t>
            </a:r>
            <a:r>
              <a:rPr lang="es-ES_tradnl" sz="4400" dirty="0" smtClean="0">
                <a:latin typeface="Cambria Math"/>
                <a:cs typeface="Cambria Math"/>
              </a:rPr>
              <a:t> </a:t>
            </a:r>
            <a:r>
              <a:rPr lang="es-ES_tradnl" sz="4400" dirty="0">
                <a:latin typeface="Cambria Math"/>
                <a:cs typeface="Cambria Math"/>
              </a:rPr>
              <a:t>+ </a:t>
            </a:r>
            <a:r>
              <a:rPr lang="es-ES_tradnl" sz="4400" i="1" dirty="0" err="1">
                <a:latin typeface="Cambria Math"/>
                <a:cs typeface="Cambria Math"/>
              </a:rPr>
              <a:t>ax</a:t>
            </a:r>
            <a:r>
              <a:rPr lang="es-ES_tradnl" sz="4400" dirty="0">
                <a:latin typeface="Cambria Math"/>
                <a:cs typeface="Cambria Math"/>
              </a:rPr>
              <a:t> + </a:t>
            </a:r>
            <a:r>
              <a:rPr lang="es-ES_tradnl" sz="4400" i="1" dirty="0" smtClean="0">
                <a:latin typeface="Cambria Math"/>
                <a:cs typeface="Cambria Math"/>
              </a:rPr>
              <a:t>b</a:t>
            </a:r>
            <a:r>
              <a:rPr lang="es-ES_tradnl" sz="4400" dirty="0" smtClean="0">
                <a:latin typeface="Cambria Math"/>
                <a:cs typeface="Cambria Math"/>
              </a:rPr>
              <a:t> (</a:t>
            </a:r>
            <a:r>
              <a:rPr lang="es-ES_tradnl" sz="4400" dirty="0" err="1" smtClean="0">
                <a:latin typeface="Cambria Math"/>
                <a:cs typeface="Cambria Math"/>
              </a:rPr>
              <a:t>mod</a:t>
            </a:r>
            <a:r>
              <a:rPr lang="es-ES_tradnl" sz="4400" dirty="0" smtClean="0">
                <a:latin typeface="Cambria Math"/>
                <a:cs typeface="Cambria Math"/>
              </a:rPr>
              <a:t> </a:t>
            </a:r>
            <a:r>
              <a:rPr lang="es-ES_tradnl" sz="4400" i="1" dirty="0" smtClean="0">
                <a:latin typeface="Cambria Math"/>
                <a:cs typeface="Cambria Math"/>
              </a:rPr>
              <a:t>p</a:t>
            </a:r>
            <a:r>
              <a:rPr lang="es-ES_tradnl" sz="4400" dirty="0" smtClean="0">
                <a:latin typeface="Cambria Math"/>
                <a:cs typeface="Cambria Math"/>
              </a:rPr>
              <a:t>)</a:t>
            </a:r>
            <a:endParaRPr lang="en-US" sz="4400" dirty="0"/>
          </a:p>
          <a:p>
            <a:r>
              <a:rPr lang="en-US" sz="4400" i="1" dirty="0" smtClean="0">
                <a:latin typeface="Cambria Math"/>
                <a:cs typeface="Cambria Math"/>
              </a:rPr>
              <a:t>p</a:t>
            </a:r>
            <a:r>
              <a:rPr lang="en-US" sz="4400" dirty="0" smtClean="0">
                <a:latin typeface="Cambria Math"/>
                <a:cs typeface="Cambria Math"/>
              </a:rPr>
              <a:t> = 2</a:t>
            </a:r>
            <a:r>
              <a:rPr lang="en-US" sz="4400" baseline="30000" dirty="0" smtClean="0">
                <a:latin typeface="Cambria Math"/>
                <a:cs typeface="Cambria Math"/>
              </a:rPr>
              <a:t>256</a:t>
            </a:r>
            <a:r>
              <a:rPr lang="en-US" sz="4400" dirty="0" smtClean="0">
                <a:latin typeface="Cambria Math"/>
                <a:cs typeface="Cambria Math"/>
              </a:rPr>
              <a:t> </a:t>
            </a:r>
            <a:r>
              <a:rPr lang="en-US" sz="4400" dirty="0">
                <a:latin typeface="Cambria Math"/>
                <a:cs typeface="Cambria Math"/>
              </a:rPr>
              <a:t>− </a:t>
            </a:r>
            <a:r>
              <a:rPr lang="en-US" sz="4400" dirty="0" smtClean="0">
                <a:latin typeface="Cambria Math"/>
                <a:cs typeface="Cambria Math"/>
              </a:rPr>
              <a:t>2</a:t>
            </a:r>
            <a:r>
              <a:rPr lang="en-US" sz="4400" baseline="30000" dirty="0" smtClean="0">
                <a:latin typeface="Cambria Math"/>
                <a:cs typeface="Cambria Math"/>
              </a:rPr>
              <a:t>224</a:t>
            </a:r>
            <a:r>
              <a:rPr lang="en-US" sz="4400" dirty="0" smtClean="0">
                <a:latin typeface="Cambria Math"/>
                <a:cs typeface="Cambria Math"/>
              </a:rPr>
              <a:t> </a:t>
            </a:r>
            <a:r>
              <a:rPr lang="en-US" sz="4400" dirty="0">
                <a:latin typeface="Cambria Math"/>
                <a:cs typeface="Cambria Math"/>
              </a:rPr>
              <a:t>+ 2</a:t>
            </a:r>
            <a:r>
              <a:rPr lang="en-US" sz="4400" baseline="30000" dirty="0">
                <a:latin typeface="Cambria Math"/>
                <a:cs typeface="Cambria Math"/>
              </a:rPr>
              <a:t>192</a:t>
            </a:r>
            <a:r>
              <a:rPr lang="en-US" sz="4400" dirty="0">
                <a:latin typeface="Cambria Math"/>
                <a:cs typeface="Cambria Math"/>
              </a:rPr>
              <a:t> + 2</a:t>
            </a:r>
            <a:r>
              <a:rPr lang="en-US" sz="4400" baseline="30000" dirty="0">
                <a:latin typeface="Cambria Math"/>
                <a:cs typeface="Cambria Math"/>
              </a:rPr>
              <a:t>96</a:t>
            </a:r>
            <a:r>
              <a:rPr lang="en-US" sz="4400" dirty="0">
                <a:latin typeface="Cambria Math"/>
                <a:cs typeface="Cambria Math"/>
              </a:rPr>
              <a:t> − </a:t>
            </a:r>
            <a:r>
              <a:rPr lang="en-US" sz="4400" dirty="0" smtClean="0">
                <a:latin typeface="Cambria Math"/>
                <a:cs typeface="Cambria Math"/>
              </a:rPr>
              <a:t>1</a:t>
            </a:r>
          </a:p>
          <a:p>
            <a:r>
              <a:rPr lang="en-US" sz="4400" i="1" dirty="0">
                <a:latin typeface="Cambria Math"/>
                <a:cs typeface="Cambria Math"/>
              </a:rPr>
              <a:t>a</a:t>
            </a:r>
            <a:r>
              <a:rPr lang="en-US" sz="4400" dirty="0">
                <a:latin typeface="Cambria Math"/>
                <a:cs typeface="Cambria Math"/>
              </a:rPr>
              <a:t> = </a:t>
            </a:r>
            <a:r>
              <a:rPr lang="en-US" sz="4400" i="1" dirty="0" smtClean="0">
                <a:latin typeface="Cambria Math"/>
                <a:cs typeface="Cambria Math"/>
              </a:rPr>
              <a:t>p</a:t>
            </a:r>
            <a:r>
              <a:rPr lang="en-US" sz="4400" dirty="0" smtClean="0">
                <a:latin typeface="Cambria Math"/>
                <a:cs typeface="Cambria Math"/>
              </a:rPr>
              <a:t> </a:t>
            </a:r>
            <a:r>
              <a:rPr lang="en-US" sz="4400" dirty="0">
                <a:latin typeface="Cambria Math"/>
                <a:cs typeface="Cambria Math"/>
              </a:rPr>
              <a:t>− 3 = </a:t>
            </a:r>
            <a:r>
              <a:rPr lang="en-US" sz="900" dirty="0" smtClean="0">
                <a:latin typeface="Cambria Math"/>
                <a:cs typeface="Cambria Math"/>
              </a:rPr>
              <a:t>115792089210356248762697446949407573530086143415290314195533631308867097853948</a:t>
            </a:r>
            <a:endParaRPr lang="en-US" sz="4400" dirty="0" smtClean="0">
              <a:latin typeface="Cambria Math"/>
              <a:cs typeface="Cambria Math"/>
            </a:endParaRPr>
          </a:p>
          <a:p>
            <a:r>
              <a:rPr lang="en-US" sz="4400" i="1" dirty="0">
                <a:latin typeface="Cambria Math"/>
                <a:cs typeface="Cambria Math"/>
              </a:rPr>
              <a:t>b</a:t>
            </a:r>
            <a:r>
              <a:rPr lang="en-US" sz="4400" dirty="0">
                <a:latin typeface="Cambria Math"/>
                <a:cs typeface="Cambria Math"/>
              </a:rPr>
              <a:t> =</a:t>
            </a:r>
            <a:r>
              <a:rPr lang="en-US" sz="2000" dirty="0">
                <a:latin typeface="Cambria Math"/>
                <a:cs typeface="Cambria Math"/>
              </a:rPr>
              <a:t> </a:t>
            </a:r>
            <a:r>
              <a:rPr lang="en-US" sz="1200" dirty="0" smtClean="0">
                <a:latin typeface="Cambria Math"/>
                <a:cs typeface="Cambria Math"/>
              </a:rPr>
              <a:t>41058363725152142129326129780047268409114441015993725554835256314039467401291</a:t>
            </a:r>
            <a:endParaRPr lang="en-US" sz="1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449831" y="3854572"/>
            <a:ext cx="8099148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Elliptic curve operations are </a:t>
            </a:r>
            <a:r>
              <a:rPr lang="en-US" sz="2400" b="1" dirty="0" smtClean="0"/>
              <a:t>expensive</a:t>
            </a:r>
            <a:r>
              <a:rPr lang="en-US" sz="2400" dirty="0" smtClean="0"/>
              <a:t>!  Dual-EC PRNG is 1000</a:t>
            </a:r>
            <a:r>
              <a:rPr lang="en-US" sz="2400" i="1" dirty="0" smtClean="0"/>
              <a:t>x</a:t>
            </a:r>
            <a:r>
              <a:rPr lang="en-US" sz="2400" dirty="0" smtClean="0"/>
              <a:t> slower than strong PRNG’s built using symmetric ciphers.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39487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50693"/>
            <a:ext cx="8229600" cy="93702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would anyone use </a:t>
            </a:r>
            <a:br>
              <a:rPr lang="en-US" dirty="0" smtClean="0"/>
            </a:br>
            <a:r>
              <a:rPr lang="en-US" dirty="0" smtClean="0"/>
              <a:t>Elliptic Curves as basis for PRNG?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69144"/>
            <a:ext cx="8229600" cy="2925479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Easier to plant a back-door in it than designs based on symmetric </a:t>
            </a:r>
            <a:r>
              <a:rPr lang="en-US" b="1" dirty="0" smtClean="0">
                <a:solidFill>
                  <a:srgbClr val="FF0000"/>
                </a:solidFill>
              </a:rPr>
              <a:t>ciphers</a:t>
            </a:r>
            <a:endParaRPr lang="en-US" dirty="0" smtClean="0"/>
          </a:p>
          <a:p>
            <a:r>
              <a:rPr lang="en-US" dirty="0" smtClean="0"/>
              <a:t>Can be used to provide</a:t>
            </a:r>
            <a:r>
              <a:rPr lang="en-US" b="1" dirty="0" smtClean="0"/>
              <a:t> provable security properties based on number </a:t>
            </a:r>
            <a:r>
              <a:rPr lang="en-US" b="1" dirty="0" smtClean="0"/>
              <a:t>theory: hardness of discrete log on elliptic curves</a:t>
            </a:r>
            <a:endParaRPr lang="en-US" b="1" dirty="0" smtClean="0"/>
          </a:p>
          <a:p>
            <a:pPr lvl="1"/>
            <a:r>
              <a:rPr lang="en-US" dirty="0" smtClean="0"/>
              <a:t>But not done for Dual EC PRNG</a:t>
            </a:r>
            <a:r>
              <a:rPr lang="en-US" b="1" dirty="0" smtClean="0"/>
              <a:t>	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003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Screen Shot 2015-01-21 at 11.41.44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050"/>
          <a:stretch/>
        </p:blipFill>
        <p:spPr>
          <a:xfrm>
            <a:off x="572927" y="137019"/>
            <a:ext cx="6737239" cy="4904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66018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Dual-EC PRNG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dirty="0" smtClean="0"/>
              <a:t>Proposed as NIST standard (2005) </a:t>
            </a:r>
            <a:endParaRPr lang="en-US" sz="31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377166" y="2411710"/>
            <a:ext cx="513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 smtClean="0">
                <a:latin typeface="Cambria Math"/>
                <a:cs typeface="Cambria Math"/>
              </a:rPr>
              <a:t>s</a:t>
            </a:r>
            <a:r>
              <a:rPr lang="en-US" sz="3600" baseline="-25000" dirty="0" err="1" smtClean="0">
                <a:latin typeface="Cambria Math"/>
                <a:cs typeface="Cambria Math"/>
              </a:rPr>
              <a:t>i</a:t>
            </a:r>
            <a:endParaRPr lang="en-US" sz="3600" baseline="-25000" dirty="0">
              <a:latin typeface="Cambria Math"/>
              <a:cs typeface="Cambria Math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2577890"/>
            <a:ext cx="3407152" cy="70788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4000" i="1" dirty="0" err="1" smtClean="0">
                <a:latin typeface="Cambria Math"/>
                <a:cs typeface="Cambria Math"/>
              </a:rPr>
              <a:t>s</a:t>
            </a:r>
            <a:r>
              <a:rPr lang="en-US" sz="40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4000" i="1" baseline="-25000" dirty="0" smtClean="0">
                <a:latin typeface="Cambria Math"/>
                <a:cs typeface="Cambria Math"/>
              </a:rPr>
              <a:t> </a:t>
            </a:r>
            <a:r>
              <a:rPr lang="en-US" sz="4000" baseline="-25000" dirty="0" smtClean="0">
                <a:latin typeface="Cambria Math"/>
                <a:cs typeface="Cambria Math"/>
              </a:rPr>
              <a:t>+1</a:t>
            </a:r>
            <a:r>
              <a:rPr lang="en-US" sz="4000" i="1" dirty="0" smtClean="0">
                <a:latin typeface="Cambria Math"/>
                <a:cs typeface="Cambria Math"/>
              </a:rPr>
              <a:t>= </a:t>
            </a:r>
            <a:r>
              <a:rPr lang="en-US" sz="4000" i="1" dirty="0" err="1" smtClean="0">
                <a:latin typeface="Cambria Math"/>
                <a:cs typeface="Cambria Math"/>
              </a:rPr>
              <a:t>φ</a:t>
            </a:r>
            <a:r>
              <a:rPr lang="en-US" sz="4000" dirty="0" smtClean="0">
                <a:latin typeface="Cambria Math"/>
                <a:cs typeface="Cambria Math"/>
              </a:rPr>
              <a:t>(</a:t>
            </a:r>
            <a:r>
              <a:rPr lang="en-US" sz="4000" i="1" dirty="0" err="1" smtClean="0">
                <a:latin typeface="Cambria Math"/>
                <a:cs typeface="Cambria Math"/>
              </a:rPr>
              <a:t>s</a:t>
            </a:r>
            <a:r>
              <a:rPr lang="en-US" sz="40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4000" baseline="-25000" dirty="0" smtClean="0">
                <a:latin typeface="Cambria Math"/>
                <a:cs typeface="Cambria Math"/>
              </a:rPr>
              <a:t> </a:t>
            </a:r>
            <a:r>
              <a:rPr lang="en-US" sz="4000" dirty="0" smtClean="0">
                <a:latin typeface="Cambria Math"/>
                <a:cs typeface="Cambria Math"/>
              </a:rPr>
              <a:t>×</a:t>
            </a:r>
            <a:r>
              <a:rPr lang="en-US" sz="4000" i="1" dirty="0" smtClean="0">
                <a:latin typeface="Cambria Math"/>
                <a:cs typeface="Cambria Math"/>
              </a:rPr>
              <a:t>P</a:t>
            </a:r>
            <a:r>
              <a:rPr lang="en-US" sz="4000" dirty="0" smtClean="0">
                <a:latin typeface="Cambria Math"/>
                <a:cs typeface="Cambria Math"/>
              </a:rPr>
              <a:t>)</a:t>
            </a:r>
            <a:endParaRPr lang="en-US" sz="4000" dirty="0">
              <a:latin typeface="Cambria Math"/>
              <a:cs typeface="Cambria Math"/>
            </a:endParaRPr>
          </a:p>
        </p:txBody>
      </p:sp>
      <p:cxnSp>
        <p:nvCxnSpPr>
          <p:cNvPr id="13" name="Curved Connector 12"/>
          <p:cNvCxnSpPr>
            <a:stCxn id="10" idx="0"/>
            <a:endCxn id="11" idx="0"/>
          </p:cNvCxnSpPr>
          <p:nvPr/>
        </p:nvCxnSpPr>
        <p:spPr>
          <a:xfrm rot="16200000" flipH="1" flipV="1">
            <a:off x="3314239" y="1258247"/>
            <a:ext cx="166180" cy="2473106"/>
          </a:xfrm>
          <a:prstGeom prst="curvedConnector3">
            <a:avLst>
              <a:gd name="adj1" fmla="val -137562"/>
            </a:avLst>
          </a:prstGeom>
          <a:ln w="38100" cmpd="sng">
            <a:solidFill>
              <a:schemeClr val="accent6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1" idx="2"/>
            <a:endCxn id="10" idx="2"/>
          </p:cNvCxnSpPr>
          <p:nvPr/>
        </p:nvCxnSpPr>
        <p:spPr>
          <a:xfrm rot="5400000" flipH="1" flipV="1">
            <a:off x="3283461" y="1935356"/>
            <a:ext cx="227735" cy="2473106"/>
          </a:xfrm>
          <a:prstGeom prst="curvedConnector3">
            <a:avLst>
              <a:gd name="adj1" fmla="val -100380"/>
            </a:avLst>
          </a:prstGeom>
          <a:ln w="38100" cmpd="sng">
            <a:solidFill>
              <a:schemeClr val="accent6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22476" y="1007421"/>
            <a:ext cx="3354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smtClean="0">
                <a:latin typeface="Cambria Math"/>
                <a:cs typeface="Cambria Math"/>
              </a:rPr>
              <a:t>s</a:t>
            </a:r>
            <a:r>
              <a:rPr lang="en-US" sz="3600" baseline="-25000" dirty="0" smtClean="0">
                <a:latin typeface="Cambria Math"/>
                <a:cs typeface="Cambria Math"/>
              </a:rPr>
              <a:t>0</a:t>
            </a:r>
            <a:r>
              <a:rPr lang="en-US" sz="3600" dirty="0" smtClean="0">
                <a:latin typeface="Cambria Math"/>
                <a:cs typeface="Cambria Math"/>
              </a:rPr>
              <a:t> 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</a:t>
            </a:r>
            <a:r>
              <a:rPr lang="en-US" sz="3600" baseline="-25000" dirty="0">
                <a:latin typeface="Cambria Math"/>
                <a:cs typeface="Cambria Math"/>
                <a:sym typeface="Wingdings"/>
              </a:rPr>
              <a:t> </a:t>
            </a:r>
            <a:r>
              <a:rPr lang="en-US" sz="3600" dirty="0" smtClean="0">
                <a:cs typeface="Cambria Math"/>
                <a:sym typeface="Wingdings"/>
              </a:rPr>
              <a:t>randomness</a:t>
            </a:r>
            <a:endParaRPr lang="en-US" sz="3600" dirty="0">
              <a:cs typeface="Cambria Math"/>
            </a:endParaRPr>
          </a:p>
        </p:txBody>
      </p:sp>
      <p:cxnSp>
        <p:nvCxnSpPr>
          <p:cNvPr id="28" name="Curved Connector 27"/>
          <p:cNvCxnSpPr>
            <a:endCxn id="11" idx="0"/>
          </p:cNvCxnSpPr>
          <p:nvPr/>
        </p:nvCxnSpPr>
        <p:spPr>
          <a:xfrm>
            <a:off x="1066804" y="1543051"/>
            <a:ext cx="1093972" cy="1034839"/>
          </a:xfrm>
          <a:prstGeom prst="curvedConnector2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89979" y="4012997"/>
            <a:ext cx="386556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Update Internal State</a:t>
            </a:r>
            <a:endParaRPr lang="en-US" sz="32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889996" y="1242066"/>
            <a:ext cx="4003922" cy="10772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Cambria Math"/>
                <a:cs typeface="Cambria Math"/>
              </a:rPr>
              <a:t>P</a:t>
            </a:r>
            <a:r>
              <a:rPr lang="en-US" sz="3200" dirty="0" smtClean="0"/>
              <a:t> and </a:t>
            </a:r>
            <a:r>
              <a:rPr lang="en-US" sz="3200" i="1" dirty="0" smtClean="0">
                <a:latin typeface="Cambria Math"/>
                <a:cs typeface="Cambria Math"/>
              </a:rPr>
              <a:t>Q</a:t>
            </a:r>
            <a:r>
              <a:rPr lang="en-US" sz="3200" dirty="0" smtClean="0"/>
              <a:t> are (random?) points on </a:t>
            </a:r>
            <a:r>
              <a:rPr lang="en-US" sz="3200" b="1" dirty="0" smtClean="0"/>
              <a:t>P-256</a:t>
            </a:r>
            <a:r>
              <a:rPr lang="en-US" sz="3200" dirty="0" smtClean="0"/>
              <a:t>.</a:t>
            </a:r>
            <a:endParaRPr lang="en-US" sz="3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072038" y="4012997"/>
            <a:ext cx="382188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Generate Output </a:t>
            </a:r>
            <a:r>
              <a:rPr lang="en-US" sz="3200" b="1" dirty="0"/>
              <a:t>B</a:t>
            </a:r>
            <a:r>
              <a:rPr lang="en-US" sz="3200" b="1" dirty="0" smtClean="0"/>
              <a:t>its</a:t>
            </a:r>
            <a:endParaRPr lang="en-US" sz="32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473451" y="2386715"/>
            <a:ext cx="2997886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4000" i="1" dirty="0" err="1" smtClean="0">
                <a:latin typeface="Cambria Math"/>
                <a:cs typeface="Cambria Math"/>
              </a:rPr>
              <a:t>r</a:t>
            </a:r>
            <a:r>
              <a:rPr lang="en-US" sz="40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4000" i="1" baseline="-25000" dirty="0" smtClean="0">
                <a:latin typeface="Cambria Math"/>
                <a:cs typeface="Cambria Math"/>
              </a:rPr>
              <a:t> </a:t>
            </a:r>
            <a:r>
              <a:rPr lang="en-US" sz="4000" dirty="0" smtClean="0">
                <a:latin typeface="Cambria Math"/>
                <a:cs typeface="Cambria Math"/>
              </a:rPr>
              <a:t>=</a:t>
            </a:r>
            <a:r>
              <a:rPr lang="en-US" sz="4000" i="1" dirty="0" smtClean="0">
                <a:latin typeface="Cambria Math"/>
                <a:cs typeface="Cambria Math"/>
              </a:rPr>
              <a:t> </a:t>
            </a:r>
            <a:r>
              <a:rPr lang="en-US" sz="4000" i="1" dirty="0" err="1" smtClean="0">
                <a:latin typeface="Cambria Math"/>
                <a:cs typeface="Cambria Math"/>
              </a:rPr>
              <a:t>φ</a:t>
            </a:r>
            <a:r>
              <a:rPr lang="en-US" sz="4000" dirty="0" smtClean="0">
                <a:latin typeface="Cambria Math"/>
                <a:cs typeface="Cambria Math"/>
              </a:rPr>
              <a:t>(</a:t>
            </a:r>
            <a:r>
              <a:rPr lang="en-US" sz="4000" i="1" dirty="0" err="1" smtClean="0">
                <a:latin typeface="Cambria Math"/>
                <a:cs typeface="Cambria Math"/>
              </a:rPr>
              <a:t>s</a:t>
            </a:r>
            <a:r>
              <a:rPr lang="en-US" sz="40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4000" baseline="-25000" dirty="0" smtClean="0">
                <a:latin typeface="Cambria Math"/>
                <a:cs typeface="Cambria Math"/>
              </a:rPr>
              <a:t> </a:t>
            </a:r>
            <a:r>
              <a:rPr lang="en-US" sz="4000" dirty="0" smtClean="0">
                <a:latin typeface="Cambria Math"/>
                <a:cs typeface="Cambria Math"/>
              </a:rPr>
              <a:t>×</a:t>
            </a:r>
            <a:r>
              <a:rPr lang="en-US" sz="4000" i="1" dirty="0">
                <a:latin typeface="Cambria Math"/>
                <a:cs typeface="Cambria Math"/>
              </a:rPr>
              <a:t>Q</a:t>
            </a:r>
            <a:r>
              <a:rPr lang="en-US" sz="4000" dirty="0" smtClean="0">
                <a:latin typeface="Cambria Math"/>
                <a:cs typeface="Cambria Math"/>
              </a:rPr>
              <a:t>)</a:t>
            </a:r>
            <a:endParaRPr lang="en-US" sz="4000" dirty="0">
              <a:latin typeface="Cambria Math"/>
              <a:cs typeface="Cambria Math"/>
            </a:endParaRPr>
          </a:p>
        </p:txBody>
      </p:sp>
      <p:cxnSp>
        <p:nvCxnSpPr>
          <p:cNvPr id="17" name="Curved Connector 16"/>
          <p:cNvCxnSpPr>
            <a:stCxn id="10" idx="3"/>
            <a:endCxn id="16" idx="1"/>
          </p:cNvCxnSpPr>
          <p:nvPr/>
        </p:nvCxnSpPr>
        <p:spPr>
          <a:xfrm>
            <a:off x="4890598" y="2734876"/>
            <a:ext cx="582853" cy="5782"/>
          </a:xfrm>
          <a:prstGeom prst="curvedConnector3">
            <a:avLst>
              <a:gd name="adj1" fmla="val 50000"/>
            </a:avLst>
          </a:prstGeom>
          <a:ln w="38100" cmpd="sng"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own Arrow 11"/>
          <p:cNvSpPr/>
          <p:nvPr/>
        </p:nvSpPr>
        <p:spPr>
          <a:xfrm>
            <a:off x="5862576" y="3027843"/>
            <a:ext cx="589661" cy="891457"/>
          </a:xfrm>
          <a:prstGeom prst="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463586" y="3036348"/>
            <a:ext cx="24309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16 least significant bits of </a:t>
            </a:r>
            <a:r>
              <a:rPr lang="en-US" sz="2400" i="1" dirty="0" err="1" smtClean="0">
                <a:latin typeface="Cambria Math"/>
                <a:cs typeface="Cambria Math"/>
              </a:rPr>
              <a:t>r</a:t>
            </a:r>
            <a:r>
              <a:rPr lang="en-US" sz="2400" i="1" baseline="-25000" dirty="0" err="1" smtClean="0">
                <a:latin typeface="Cambria Math"/>
                <a:cs typeface="Cambria Math"/>
              </a:rPr>
              <a:t>i</a:t>
            </a:r>
            <a:r>
              <a:rPr lang="en-US" sz="2400" dirty="0" err="1" smtClean="0"/>
              <a:t>’s</a:t>
            </a:r>
            <a:r>
              <a:rPr lang="en-US" sz="2400" dirty="0" smtClean="0"/>
              <a:t> x-coordinate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26766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7" grpId="0"/>
      <p:bldP spid="16" grpId="0" animBg="1"/>
      <p:bldP spid="12" grpId="0" animBg="1"/>
      <p:bldP spid="1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50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34" y="232673"/>
            <a:ext cx="6582156" cy="34350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289628" y="4068215"/>
            <a:ext cx="86447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/>
              <a:t>OpenSSL</a:t>
            </a:r>
            <a:r>
              <a:rPr lang="en-US" sz="2800" dirty="0"/>
              <a:t>-</a:t>
            </a:r>
            <a:r>
              <a:rPr lang="en-US" sz="2800" dirty="0" smtClean="0"/>
              <a:t>FIPS Implementation (using NIST P and Q values)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6248400" y="3729661"/>
            <a:ext cx="26486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Image credit: </a:t>
            </a:r>
            <a:r>
              <a:rPr lang="en-US" sz="1600" dirty="0" smtClean="0">
                <a:hlinkClick r:id="rId3"/>
              </a:rPr>
              <a:t>Matthew Green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73535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51</a:t>
            </a:fld>
            <a:endParaRPr lang="en-US"/>
          </a:p>
        </p:txBody>
      </p:sp>
      <p:pic>
        <p:nvPicPr>
          <p:cNvPr id="6" name="Picture 5">
            <a:hlinkClick r:id="rId2"/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80413" y="320291"/>
            <a:ext cx="3633851" cy="2704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67150" y="133779"/>
            <a:ext cx="4847301" cy="4616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“Rump session” talk at CRYPTO 2007:</a:t>
            </a:r>
            <a:endParaRPr lang="en-US" sz="2400" dirty="0"/>
          </a:p>
        </p:txBody>
      </p:sp>
      <p:pic>
        <p:nvPicPr>
          <p:cNvPr id="8" name="Picture 7" descr="Screen Shot 2013-10-09 at 9.28.21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" t="6973" r="1935" b="3966"/>
          <a:stretch/>
        </p:blipFill>
        <p:spPr>
          <a:xfrm>
            <a:off x="5523922" y="133779"/>
            <a:ext cx="3333483" cy="24586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457200" y="2701480"/>
            <a:ext cx="8224236" cy="230832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You can choose </a:t>
            </a:r>
            <a:r>
              <a:rPr lang="en-US" sz="3600" i="1" dirty="0" smtClean="0">
                <a:latin typeface="Cambria Math"/>
                <a:cs typeface="Cambria Math"/>
              </a:rPr>
              <a:t>Q</a:t>
            </a:r>
            <a:r>
              <a:rPr lang="en-US" sz="3600" dirty="0" smtClean="0"/>
              <a:t> such that:  			</a:t>
            </a:r>
            <a:r>
              <a:rPr lang="en-US" sz="3600" i="1" dirty="0" smtClean="0">
                <a:latin typeface="Cambria Math"/>
                <a:cs typeface="Cambria Math"/>
              </a:rPr>
              <a:t>Q</a:t>
            </a:r>
            <a:r>
              <a:rPr lang="en-US" sz="3600" dirty="0" smtClean="0">
                <a:latin typeface="Cambria Math"/>
                <a:cs typeface="Cambria Math"/>
              </a:rPr>
              <a:t> = </a:t>
            </a:r>
            <a:r>
              <a:rPr lang="en-US" sz="3600" b="1" i="1" dirty="0" err="1" smtClean="0">
                <a:solidFill>
                  <a:srgbClr val="FF0000"/>
                </a:solidFill>
                <a:latin typeface="Cambria Math"/>
                <a:cs typeface="Cambria Math"/>
              </a:rPr>
              <a:t>d</a:t>
            </a:r>
            <a:r>
              <a:rPr lang="en-US" sz="3600" i="1" dirty="0" err="1" smtClean="0">
                <a:latin typeface="Cambria Math"/>
                <a:cs typeface="Cambria Math"/>
              </a:rPr>
              <a:t>P</a:t>
            </a:r>
            <a:endParaRPr lang="en-US" sz="3600" i="1" dirty="0" smtClean="0">
              <a:latin typeface="Cambria Math"/>
              <a:cs typeface="Cambria Math"/>
            </a:endParaRPr>
          </a:p>
          <a:p>
            <a:r>
              <a:rPr lang="en-US" sz="3600" dirty="0" smtClean="0"/>
              <a:t>then, it is easy to find </a:t>
            </a:r>
            <a:r>
              <a:rPr lang="en-US" sz="3600" i="1" dirty="0" smtClean="0">
                <a:solidFill>
                  <a:srgbClr val="0000FF"/>
                </a:solidFill>
                <a:latin typeface="Cambria Math"/>
                <a:cs typeface="Cambria Math"/>
              </a:rPr>
              <a:t>e</a:t>
            </a:r>
            <a:r>
              <a:rPr lang="en-US" sz="3600" dirty="0" smtClean="0"/>
              <a:t> such that:	</a:t>
            </a:r>
            <a:r>
              <a:rPr lang="en-US" sz="3600" i="1" dirty="0" smtClean="0">
                <a:latin typeface="Cambria Math"/>
                <a:cs typeface="Cambria Math"/>
              </a:rPr>
              <a:t>P</a:t>
            </a:r>
            <a:r>
              <a:rPr lang="en-US" sz="3600" dirty="0" smtClean="0">
                <a:latin typeface="Cambria Math"/>
                <a:cs typeface="Cambria Math"/>
              </a:rPr>
              <a:t> = </a:t>
            </a:r>
            <a:r>
              <a:rPr lang="en-US" sz="3600" b="1" i="1" dirty="0" err="1" smtClean="0">
                <a:solidFill>
                  <a:srgbClr val="0000FF"/>
                </a:solidFill>
                <a:latin typeface="Cambria Math"/>
                <a:cs typeface="Cambria Math"/>
              </a:rPr>
              <a:t>e</a:t>
            </a:r>
            <a:r>
              <a:rPr lang="en-US" sz="3600" i="1" dirty="0" err="1" smtClean="0">
                <a:latin typeface="Cambria Math"/>
                <a:cs typeface="Cambria Math"/>
              </a:rPr>
              <a:t>Q</a:t>
            </a:r>
            <a:endParaRPr lang="en-US" sz="3600" i="1" dirty="0">
              <a:latin typeface="Cambria Math"/>
              <a:cs typeface="Cambria Math"/>
            </a:endParaRPr>
          </a:p>
          <a:p>
            <a:r>
              <a:rPr lang="en-US" sz="3600" dirty="0" smtClean="0"/>
              <a:t>and then easy to learn state of PRNG from just one output!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24359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10-09 at 9.31.03 AM.png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FFDDE6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252" y="202832"/>
            <a:ext cx="7108316" cy="46480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52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0554" y="131868"/>
            <a:ext cx="4721214" cy="4616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 err="1" smtClean="0"/>
              <a:t>Shumow</a:t>
            </a:r>
            <a:r>
              <a:rPr lang="en-US" sz="2400" dirty="0" smtClean="0"/>
              <a:t> and Ferguson’s conclusion: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30527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906445" y="2433251"/>
            <a:ext cx="3331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2013 Intelligence Budget Request</a:t>
            </a:r>
          </a:p>
        </p:txBody>
      </p:sp>
      <p:pic>
        <p:nvPicPr>
          <p:cNvPr id="7" name="Picture 6" descr="Screen Shot 2013-10-09 at 9.15.07 P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" t="1333" r="1592" b="23387"/>
          <a:stretch/>
        </p:blipFill>
        <p:spPr>
          <a:xfrm>
            <a:off x="96763" y="81642"/>
            <a:ext cx="6652723" cy="49014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2438401" y="1600201"/>
            <a:ext cx="6470953" cy="95410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Snowden Leak (5 September 2013)</a:t>
            </a:r>
          </a:p>
          <a:p>
            <a:pPr algn="ctr"/>
            <a:r>
              <a:rPr lang="en-US" sz="2800" b="1" dirty="0" smtClean="0"/>
              <a:t>2013 </a:t>
            </a:r>
            <a:r>
              <a:rPr lang="en-US" sz="2800" b="1" dirty="0"/>
              <a:t>Intelligence Budget </a:t>
            </a:r>
            <a:r>
              <a:rPr lang="en-US" sz="2800" b="1" dirty="0" smtClean="0"/>
              <a:t>Request ($250M)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713587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10-02 at 8.14.5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37" y="370502"/>
            <a:ext cx="4990084" cy="26144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8381" y="119387"/>
            <a:ext cx="4990055" cy="85725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 smtClean="0"/>
              <a:t>September 2013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7" name="Picture 6" descr="Screen Shot 2013-10-02 at 8.15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768" y="1739819"/>
            <a:ext cx="4244417" cy="3027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Screen Shot 2013-10-02 at 8.15.2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92" y="2984924"/>
            <a:ext cx="3638658" cy="20120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4611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55</a:t>
            </a:fld>
            <a:endParaRPr lang="en-US"/>
          </a:p>
        </p:txBody>
      </p:sp>
      <p:pic>
        <p:nvPicPr>
          <p:cNvPr id="6" name="Picture 5" descr="Screen Shot 2013-10-09 at 7.46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114301"/>
            <a:ext cx="8790415" cy="19915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3-10-09 at 7.45.19 PM.png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70"/>
          <a:stretch/>
        </p:blipFill>
        <p:spPr>
          <a:xfrm>
            <a:off x="1274181" y="889000"/>
            <a:ext cx="7550520" cy="40027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2056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56</a:t>
            </a:fld>
            <a:endParaRPr lang="en-US"/>
          </a:p>
        </p:txBody>
      </p:sp>
      <p:pic>
        <p:nvPicPr>
          <p:cNvPr id="8" name="Picture 7" descr="Screen Shot 2013-10-09 at 7.52.24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473" y="247241"/>
            <a:ext cx="6238327" cy="46642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Screen Shot 2013-10-09 at 7.45.19 PM.png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99" r="5588" b="85441"/>
          <a:stretch/>
        </p:blipFill>
        <p:spPr>
          <a:xfrm>
            <a:off x="198086" y="125354"/>
            <a:ext cx="7570312" cy="6295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7818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1-21 at 1.06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23834" cy="413565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57</a:t>
            </a:fld>
            <a:endParaRPr lang="en-US"/>
          </a:p>
        </p:txBody>
      </p:sp>
      <p:pic>
        <p:nvPicPr>
          <p:cNvPr id="3" name="Picture 2" descr="Screen Shot 2015-01-21 at 1.06.00 PM.png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753" y="1699987"/>
            <a:ext cx="4666047" cy="33411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961619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58</a:t>
            </a:fld>
            <a:endParaRPr lang="en-US"/>
          </a:p>
        </p:txBody>
      </p:sp>
      <p:pic>
        <p:nvPicPr>
          <p:cNvPr id="3" name="Picture 2" descr="Screen Shot 2015-01-21 at 1.06.00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41" y="101317"/>
            <a:ext cx="3735121" cy="26745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3965522" y="397888"/>
            <a:ext cx="4721278" cy="424731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With hindsight, NSA should have ceased </a:t>
            </a:r>
            <a:r>
              <a:rPr lang="en-US" dirty="0" smtClean="0"/>
              <a:t>supporting the </a:t>
            </a:r>
            <a:r>
              <a:rPr lang="en-US" dirty="0"/>
              <a:t>dual EC_DRBG algorithm </a:t>
            </a:r>
            <a:r>
              <a:rPr lang="en-US" dirty="0" smtClean="0"/>
              <a:t>immediately after </a:t>
            </a:r>
            <a:r>
              <a:rPr lang="en-US" dirty="0"/>
              <a:t>security researchers discovered the potential</a:t>
            </a:r>
          </a:p>
          <a:p>
            <a:r>
              <a:rPr lang="en-US" dirty="0"/>
              <a:t>for a trapdoor. In truth, I can think of no </a:t>
            </a:r>
            <a:r>
              <a:rPr lang="en-US" dirty="0" smtClean="0"/>
              <a:t>better way </a:t>
            </a:r>
            <a:r>
              <a:rPr lang="en-US" dirty="0"/>
              <a:t>to describe our failure to drop support for </a:t>
            </a:r>
            <a:r>
              <a:rPr lang="en-US" dirty="0" smtClean="0"/>
              <a:t>the </a:t>
            </a:r>
            <a:r>
              <a:rPr lang="en-US" dirty="0" err="1" smtClean="0"/>
              <a:t>Dual_EC_DRBG</a:t>
            </a:r>
            <a:r>
              <a:rPr lang="en-US" dirty="0" smtClean="0"/>
              <a:t> </a:t>
            </a:r>
            <a:r>
              <a:rPr lang="en-US" dirty="0"/>
              <a:t>algorithm as anything other </a:t>
            </a:r>
            <a:r>
              <a:rPr lang="en-US" dirty="0" smtClean="0"/>
              <a:t>than regrettable</a:t>
            </a:r>
            <a:r>
              <a:rPr lang="en-US" dirty="0"/>
              <a:t>. </a:t>
            </a:r>
            <a:r>
              <a:rPr lang="en-US" dirty="0" smtClean="0"/>
              <a:t>…</a:t>
            </a:r>
          </a:p>
          <a:p>
            <a:r>
              <a:rPr lang="en-US" dirty="0"/>
              <a:t> Furthermore, </a:t>
            </a:r>
            <a:r>
              <a:rPr lang="en-US" dirty="0" smtClean="0"/>
              <a:t>we realize </a:t>
            </a:r>
            <a:r>
              <a:rPr lang="en-US" dirty="0"/>
              <a:t>that our advocacy for the </a:t>
            </a:r>
            <a:r>
              <a:rPr lang="en-US" dirty="0" smtClean="0"/>
              <a:t>DUAL_EC_DRBG casts </a:t>
            </a:r>
            <a:r>
              <a:rPr lang="en-US" dirty="0"/>
              <a:t>suspicion on the broader body of work </a:t>
            </a:r>
            <a:r>
              <a:rPr lang="en-US" dirty="0" smtClean="0"/>
              <a:t>NSA has </a:t>
            </a:r>
            <a:r>
              <a:rPr lang="en-US" dirty="0"/>
              <a:t>done to promote secure standards. Indeed</a:t>
            </a:r>
            <a:r>
              <a:rPr lang="en-US" dirty="0" smtClean="0"/>
              <a:t>, some </a:t>
            </a:r>
            <a:r>
              <a:rPr lang="en-US" dirty="0"/>
              <a:t>colleagues have extrapolated this single </a:t>
            </a:r>
            <a:r>
              <a:rPr lang="en-US" dirty="0" smtClean="0"/>
              <a:t>action to </a:t>
            </a:r>
            <a:r>
              <a:rPr lang="en-US" dirty="0"/>
              <a:t>allege that NSA has a broader agenda </a:t>
            </a:r>
            <a:r>
              <a:rPr lang="en-US" dirty="0" smtClean="0"/>
              <a:t>to “</a:t>
            </a:r>
            <a:r>
              <a:rPr lang="en-US" dirty="0"/>
              <a:t>undermine Internet encryption.” </a:t>
            </a:r>
          </a:p>
        </p:txBody>
      </p:sp>
    </p:spTree>
    <p:extLst>
      <p:ext uri="{BB962C8B-B14F-4D97-AF65-F5344CB8AC3E}">
        <p14:creationId xmlns:p14="http://schemas.microsoft.com/office/powerpoint/2010/main" val="2120825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625" y="257288"/>
            <a:ext cx="5728575" cy="46525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415901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4320726" cy="257393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Generating Randomness </a:t>
            </a:r>
            <a:br>
              <a:rPr lang="en-US" dirty="0" smtClean="0"/>
            </a:br>
            <a:r>
              <a:rPr lang="en-US" dirty="0" smtClean="0"/>
              <a:t>for Your Private Key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112" y="1487377"/>
            <a:ext cx="3105470" cy="310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7367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</a:t>
            </a:r>
            <a:r>
              <a:rPr lang="en-US" dirty="0" smtClean="0"/>
              <a:t>nvestigate the </a:t>
            </a:r>
            <a:r>
              <a:rPr lang="en-US" dirty="0" err="1" smtClean="0"/>
              <a:t>bitcoin</a:t>
            </a:r>
            <a:r>
              <a:rPr lang="en-US" dirty="0" smtClean="0"/>
              <a:t> you received</a:t>
            </a:r>
          </a:p>
          <a:p>
            <a:r>
              <a:rPr lang="en-US" b="1" dirty="0" smtClean="0"/>
              <a:t>Project </a:t>
            </a:r>
            <a:r>
              <a:rPr lang="en-US" b="1" dirty="0" smtClean="0"/>
              <a:t>1 </a:t>
            </a:r>
            <a:r>
              <a:rPr lang="en-US" dirty="0" smtClean="0"/>
              <a:t>will be posted </a:t>
            </a:r>
            <a:r>
              <a:rPr lang="en-US" dirty="0" smtClean="0"/>
              <a:t>before midnight tonight and due on Jan 30</a:t>
            </a:r>
          </a:p>
          <a:p>
            <a:r>
              <a:rPr lang="en-US" b="1" dirty="0" smtClean="0"/>
              <a:t>Readings: </a:t>
            </a:r>
            <a:r>
              <a:rPr lang="en-US" dirty="0" smtClean="0"/>
              <a:t>Satoshi’s original </a:t>
            </a:r>
            <a:r>
              <a:rPr lang="en-US" dirty="0" err="1" smtClean="0"/>
              <a:t>bitcoin</a:t>
            </a:r>
            <a:r>
              <a:rPr lang="en-US" dirty="0" smtClean="0"/>
              <a:t> paper, Chapter 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03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Advice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09600" y="1063229"/>
            <a:ext cx="78740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Don’t waste brainpower/space on passwords that don’t matter</a:t>
            </a:r>
          </a:p>
          <a:p>
            <a:r>
              <a:rPr lang="en-US" sz="2000" dirty="0" smtClean="0"/>
              <a:t>	“silly” is a fine password for most things than need one</a:t>
            </a:r>
          </a:p>
          <a:p>
            <a:r>
              <a:rPr lang="en-US" sz="2000" b="1" dirty="0" smtClean="0"/>
              <a:t>Don’t follow any widely-available advice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password cracker authors can read too!</a:t>
            </a:r>
          </a:p>
          <a:p>
            <a:r>
              <a:rPr lang="en-US" sz="2000" b="1" dirty="0" smtClean="0"/>
              <a:t>Humans cannot generate randomness and neither can you</a:t>
            </a:r>
          </a:p>
          <a:p>
            <a:r>
              <a:rPr lang="en-US" sz="2000" dirty="0" smtClean="0"/>
              <a:t>	Generate a random password</a:t>
            </a:r>
          </a:p>
          <a:p>
            <a:r>
              <a:rPr lang="en-US" sz="2000" b="1" dirty="0" smtClean="0"/>
              <a:t>Share your password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(but only with people with whom you are willing to raise children)</a:t>
            </a:r>
          </a:p>
          <a:p>
            <a:r>
              <a:rPr lang="en-US" sz="2000" b="1" dirty="0" smtClean="0"/>
              <a:t>Write down your important passwords</a:t>
            </a:r>
            <a:r>
              <a:rPr lang="en-US" sz="2000" dirty="0" smtClean="0"/>
              <a:t> </a:t>
            </a:r>
            <a:endParaRPr lang="en-US" sz="2000" dirty="0"/>
          </a:p>
          <a:p>
            <a:r>
              <a:rPr lang="en-US" sz="2000" dirty="0" smtClean="0"/>
              <a:t>	Store them somewhere safe, and write down in a way that 	someone who steals it wouldn’t be able to use.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04380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Bitcoin</a:t>
            </a:r>
            <a:r>
              <a:rPr lang="en-US" dirty="0" smtClean="0"/>
              <a:t> in This Class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0" y="1214655"/>
            <a:ext cx="649224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It is “real” money: try not lose (all of) it.  (But you can do everything in this class with very small amounts.)</a:t>
            </a:r>
            <a:endParaRPr lang="en-US" sz="2400" dirty="0"/>
          </a:p>
        </p:txBody>
      </p:sp>
      <p:pic>
        <p:nvPicPr>
          <p:cNvPr id="6" name="Picture 5" descr="Screen Shot 2015-01-21 at 12.15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400" y="2176440"/>
            <a:ext cx="5425440" cy="235855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80720" y="2628272"/>
            <a:ext cx="2641600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If </a:t>
            </a:r>
            <a:r>
              <a:rPr lang="en-US" dirty="0"/>
              <a:t>you do, I’ll send you more (so long as you learned something from the loss</a:t>
            </a:r>
            <a:r>
              <a:rPr lang="en-US" dirty="0" smtClean="0"/>
              <a:t>).  Everyone gets </a:t>
            </a:r>
            <a:r>
              <a:rPr lang="en-US" b="1" dirty="0" smtClean="0"/>
              <a:t>one embarrassment-free transfer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529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Asymmetric Crypto: </a:t>
            </a:r>
            <a:r>
              <a:rPr lang="en-US" b="1" dirty="0" smtClean="0">
                <a:solidFill>
                  <a:srgbClr val="660066"/>
                </a:solidFill>
              </a:rPr>
              <a:t>Signatures</a:t>
            </a:r>
            <a:endParaRPr lang="en-US" b="1" dirty="0">
              <a:solidFill>
                <a:srgbClr val="66006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282152" y="2778973"/>
            <a:ext cx="1371600" cy="685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800" b="1" i="1" dirty="0" smtClean="0">
                <a:latin typeface="Cambria Math"/>
                <a:cs typeface="Cambria Math"/>
              </a:rPr>
              <a:t>E</a:t>
            </a:r>
            <a:endParaRPr lang="en-US" sz="2800" b="1" i="1" dirty="0">
              <a:latin typeface="Cambria Math"/>
              <a:cs typeface="Cambria Math"/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5641302" y="2778973"/>
            <a:ext cx="1371600" cy="685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800" b="1" i="1" dirty="0" smtClean="0">
                <a:latin typeface="Cambria Math"/>
                <a:cs typeface="Cambria Math"/>
              </a:rPr>
              <a:t>D</a:t>
            </a:r>
            <a:endParaRPr lang="en-US" sz="2800" b="1" i="1" dirty="0">
              <a:latin typeface="Cambria Math"/>
              <a:cs typeface="Cambria Math"/>
            </a:endParaRPr>
          </a:p>
        </p:txBody>
      </p:sp>
      <p:cxnSp>
        <p:nvCxnSpPr>
          <p:cNvPr id="8" name="AutoShape 5"/>
          <p:cNvCxnSpPr>
            <a:cxnSpLocks noChangeShapeType="1"/>
          </p:cNvCxnSpPr>
          <p:nvPr/>
        </p:nvCxnSpPr>
        <p:spPr bwMode="auto">
          <a:xfrm flipH="1">
            <a:off x="3653752" y="3121873"/>
            <a:ext cx="1987550" cy="0"/>
          </a:xfrm>
          <a:prstGeom prst="straightConnector1">
            <a:avLst/>
          </a:prstGeom>
          <a:noFill/>
          <a:ln w="28575" cmpd="sng">
            <a:solidFill>
              <a:srgbClr val="E46C0A"/>
            </a:solidFill>
            <a:prstDash val="sys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664837" y="2750349"/>
            <a:ext cx="112082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b="1" dirty="0" smtClean="0"/>
              <a:t>Verified </a:t>
            </a:r>
          </a:p>
          <a:p>
            <a:pPr algn="ctr"/>
            <a:r>
              <a:rPr lang="en-US" sz="2000" b="1" dirty="0" smtClean="0"/>
              <a:t>Message</a:t>
            </a:r>
            <a:endParaRPr lang="en-US" sz="2000" b="1" dirty="0"/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3734004" y="2702017"/>
            <a:ext cx="1890261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E46C0A"/>
                </a:solidFill>
              </a:rPr>
              <a:t>Signed Message</a:t>
            </a:r>
            <a:endParaRPr lang="en-US" sz="2000" b="1" dirty="0">
              <a:solidFill>
                <a:srgbClr val="E46C0A"/>
              </a:solidFill>
            </a:endParaRPr>
          </a:p>
        </p:txBody>
      </p:sp>
      <p:cxnSp>
        <p:nvCxnSpPr>
          <p:cNvPr id="11" name="AutoShape 8"/>
          <p:cNvCxnSpPr>
            <a:cxnSpLocks noChangeShapeType="1"/>
          </p:cNvCxnSpPr>
          <p:nvPr/>
        </p:nvCxnSpPr>
        <p:spPr bwMode="auto">
          <a:xfrm flipH="1">
            <a:off x="1765762" y="3121873"/>
            <a:ext cx="516390" cy="0"/>
          </a:xfrm>
          <a:prstGeom prst="straightConnector1">
            <a:avLst/>
          </a:prstGeom>
          <a:noFill/>
          <a:ln w="28575" cmpd="sng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7352627" y="2922356"/>
            <a:ext cx="112082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dirty="0" smtClean="0"/>
              <a:t>Message</a:t>
            </a:r>
            <a:endParaRPr lang="en-US" sz="2000" b="1" dirty="0"/>
          </a:p>
        </p:txBody>
      </p:sp>
      <p:cxnSp>
        <p:nvCxnSpPr>
          <p:cNvPr id="13" name="AutoShape 10"/>
          <p:cNvCxnSpPr>
            <a:cxnSpLocks noChangeShapeType="1"/>
          </p:cNvCxnSpPr>
          <p:nvPr/>
        </p:nvCxnSpPr>
        <p:spPr bwMode="auto">
          <a:xfrm flipH="1">
            <a:off x="7012903" y="3121873"/>
            <a:ext cx="339725" cy="0"/>
          </a:xfrm>
          <a:prstGeom prst="straightConnector1">
            <a:avLst/>
          </a:prstGeom>
          <a:noFill/>
          <a:ln w="28575" cmpd="sng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4" name="Text Box 32"/>
          <p:cNvSpPr txBox="1">
            <a:spLocks noChangeArrowheads="1"/>
          </p:cNvSpPr>
          <p:nvPr/>
        </p:nvSpPr>
        <p:spPr bwMode="auto">
          <a:xfrm>
            <a:off x="3861387" y="3234640"/>
            <a:ext cx="158725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Insecure Channel</a:t>
            </a:r>
          </a:p>
        </p:txBody>
      </p:sp>
      <p:sp>
        <p:nvSpPr>
          <p:cNvPr id="17" name="Text Box 6"/>
          <p:cNvSpPr txBox="1">
            <a:spLocks noChangeArrowheads="1"/>
          </p:cNvSpPr>
          <p:nvPr/>
        </p:nvSpPr>
        <p:spPr bwMode="auto">
          <a:xfrm>
            <a:off x="2710748" y="3677489"/>
            <a:ext cx="61131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i="1" dirty="0" smtClean="0">
                <a:solidFill>
                  <a:srgbClr val="008000"/>
                </a:solidFill>
              </a:rPr>
              <a:t>KU</a:t>
            </a:r>
            <a:r>
              <a:rPr lang="en-US" sz="2000" b="1" baseline="-25000" dirty="0" smtClean="0">
                <a:solidFill>
                  <a:srgbClr val="008000"/>
                </a:solidFill>
              </a:rPr>
              <a:t>B</a:t>
            </a:r>
            <a:endParaRPr lang="en-US" sz="2000" b="1" baseline="-25000" dirty="0">
              <a:solidFill>
                <a:srgbClr val="008000"/>
              </a:solidFill>
            </a:endParaRPr>
          </a:p>
        </p:txBody>
      </p:sp>
      <p:cxnSp>
        <p:nvCxnSpPr>
          <p:cNvPr id="18" name="AutoShape 8"/>
          <p:cNvCxnSpPr>
            <a:cxnSpLocks noChangeShapeType="1"/>
            <a:stCxn id="17" idx="0"/>
          </p:cNvCxnSpPr>
          <p:nvPr/>
        </p:nvCxnSpPr>
        <p:spPr bwMode="auto">
          <a:xfrm flipH="1" flipV="1">
            <a:off x="3004162" y="3467964"/>
            <a:ext cx="12246" cy="209525"/>
          </a:xfrm>
          <a:prstGeom prst="straightConnector1">
            <a:avLst/>
          </a:prstGeom>
          <a:noFill/>
          <a:ln w="28575" cmpd="sng">
            <a:solidFill>
              <a:srgbClr val="4F81BD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9" name="Text Box 6"/>
          <p:cNvSpPr txBox="1">
            <a:spLocks noChangeArrowheads="1"/>
          </p:cNvSpPr>
          <p:nvPr/>
        </p:nvSpPr>
        <p:spPr bwMode="auto">
          <a:xfrm>
            <a:off x="6037115" y="3643014"/>
            <a:ext cx="58827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i="1" dirty="0" smtClean="0">
                <a:solidFill>
                  <a:srgbClr val="FF0000"/>
                </a:solidFill>
              </a:rPr>
              <a:t>KR</a:t>
            </a:r>
            <a:r>
              <a:rPr lang="en-US" sz="2000" b="1" baseline="-25000" dirty="0" smtClean="0">
                <a:solidFill>
                  <a:srgbClr val="FF0000"/>
                </a:solidFill>
              </a:rPr>
              <a:t>B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  <p:cxnSp>
        <p:nvCxnSpPr>
          <p:cNvPr id="20" name="AutoShape 8"/>
          <p:cNvCxnSpPr>
            <a:cxnSpLocks noChangeShapeType="1"/>
          </p:cNvCxnSpPr>
          <p:nvPr/>
        </p:nvCxnSpPr>
        <p:spPr bwMode="auto">
          <a:xfrm flipH="1" flipV="1">
            <a:off x="6327103" y="3464773"/>
            <a:ext cx="1" cy="202053"/>
          </a:xfrm>
          <a:prstGeom prst="straightConnector1">
            <a:avLst/>
          </a:prstGeom>
          <a:noFill/>
          <a:ln w="28575" cmpd="sng">
            <a:solidFill>
              <a:srgbClr val="4F81BD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0" name="TextBox 29"/>
          <p:cNvSpPr txBox="1"/>
          <p:nvPr/>
        </p:nvSpPr>
        <p:spPr>
          <a:xfrm>
            <a:off x="5947163" y="1320131"/>
            <a:ext cx="6878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Bob</a:t>
            </a:r>
            <a:endParaRPr lang="en-US" sz="2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742096" y="1808075"/>
            <a:ext cx="4166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Generates key pair: </a:t>
            </a:r>
            <a:r>
              <a:rPr lang="en-US" sz="2400" b="1" i="1" dirty="0" smtClean="0">
                <a:solidFill>
                  <a:srgbClr val="008000"/>
                </a:solidFill>
              </a:rPr>
              <a:t>KU</a:t>
            </a:r>
            <a:r>
              <a:rPr lang="en-US" sz="2400" b="1" baseline="-25000" dirty="0" smtClean="0">
                <a:solidFill>
                  <a:srgbClr val="008000"/>
                </a:solidFill>
              </a:rPr>
              <a:t>B</a:t>
            </a:r>
            <a:r>
              <a:rPr lang="en-US" sz="2400" dirty="0" smtClean="0"/>
              <a:t>, </a:t>
            </a:r>
            <a:r>
              <a:rPr lang="en-US" sz="2400" b="1" i="1" dirty="0">
                <a:solidFill>
                  <a:srgbClr val="FF0000"/>
                </a:solidFill>
              </a:rPr>
              <a:t>KR</a:t>
            </a:r>
            <a:r>
              <a:rPr lang="en-US" sz="2400" b="1" baseline="-25000" dirty="0">
                <a:solidFill>
                  <a:srgbClr val="FF0000"/>
                </a:solidFill>
              </a:rPr>
              <a:t>B</a:t>
            </a:r>
          </a:p>
          <a:p>
            <a:r>
              <a:rPr lang="en-US" sz="2400" dirty="0" smtClean="0"/>
              <a:t>Publishes </a:t>
            </a:r>
            <a:r>
              <a:rPr lang="en-US" sz="2400" b="1" i="1" dirty="0" smtClean="0">
                <a:solidFill>
                  <a:srgbClr val="008000"/>
                </a:solidFill>
              </a:rPr>
              <a:t>KU</a:t>
            </a:r>
            <a:r>
              <a:rPr lang="en-US" sz="2400" b="1" baseline="-25000" dirty="0" smtClean="0">
                <a:solidFill>
                  <a:srgbClr val="008000"/>
                </a:solidFill>
              </a:rPr>
              <a:t>B</a:t>
            </a:r>
            <a:endParaRPr lang="en-US" sz="2400" dirty="0"/>
          </a:p>
        </p:txBody>
      </p:sp>
      <p:sp>
        <p:nvSpPr>
          <p:cNvPr id="32" name="TextBox 31"/>
          <p:cNvSpPr txBox="1"/>
          <p:nvPr/>
        </p:nvSpPr>
        <p:spPr>
          <a:xfrm>
            <a:off x="2282152" y="1320887"/>
            <a:ext cx="11676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Anyone</a:t>
            </a:r>
            <a:endParaRPr lang="en-US" sz="2400" b="1" dirty="0"/>
          </a:p>
        </p:txBody>
      </p:sp>
      <p:sp>
        <p:nvSpPr>
          <p:cNvPr id="22" name="Rectangle 21"/>
          <p:cNvSpPr/>
          <p:nvPr/>
        </p:nvSpPr>
        <p:spPr>
          <a:xfrm>
            <a:off x="1785657" y="1808075"/>
            <a:ext cx="22884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Get </a:t>
            </a:r>
            <a:r>
              <a:rPr lang="en-US" sz="2400" b="1" i="1" dirty="0" smtClean="0">
                <a:solidFill>
                  <a:srgbClr val="008000"/>
                </a:solidFill>
              </a:rPr>
              <a:t>KU</a:t>
            </a:r>
            <a:r>
              <a:rPr lang="en-US" sz="2400" b="1" baseline="-25000" dirty="0" smtClean="0">
                <a:solidFill>
                  <a:srgbClr val="008000"/>
                </a:solidFill>
              </a:rPr>
              <a:t>B </a:t>
            </a:r>
            <a:r>
              <a:rPr lang="en-US" sz="2400" dirty="0" smtClean="0"/>
              <a:t>from trusted provider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1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ircle/>
      </p:transition>
    </mc:Choice>
    <mc:Fallback xmlns="">
      <p:transition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4989</TotalTime>
  <Words>2155</Words>
  <Application>Microsoft Macintosh PowerPoint</Application>
  <PresentationFormat>On-screen Show (16:9)</PresentationFormat>
  <Paragraphs>354</Paragraphs>
  <Slides>61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2" baseType="lpstr">
      <vt:lpstr>Office Theme</vt:lpstr>
      <vt:lpstr>PowerPoint Presentation</vt:lpstr>
      <vt:lpstr>Plan for Today</vt:lpstr>
      <vt:lpstr>Buying Bitcoin</vt:lpstr>
      <vt:lpstr>PowerPoint Presentation</vt:lpstr>
      <vt:lpstr>PowerPoint Presentation</vt:lpstr>
      <vt:lpstr>PowerPoint Presentation</vt:lpstr>
      <vt:lpstr>My Advice</vt:lpstr>
      <vt:lpstr>Using Bitcoin in This Class</vt:lpstr>
      <vt:lpstr>Using Asymmetric Crypto: Signatures</vt:lpstr>
      <vt:lpstr>Transferring a Coin</vt:lpstr>
      <vt:lpstr>Transferring a Coin</vt:lpstr>
      <vt:lpstr>Transferring a Coin</vt:lpstr>
      <vt:lpstr>Asymmetry Required</vt:lpstr>
      <vt:lpstr>Elliptic Curve Cryptography</vt:lpstr>
      <vt:lpstr>PowerPoint Presentation</vt:lpstr>
      <vt:lpstr>Groups</vt:lpstr>
      <vt:lpstr>PowerPoint Presentation</vt:lpstr>
      <vt:lpstr>PowerPoint Presentation</vt:lpstr>
      <vt:lpstr>PowerPoint Presentation</vt:lpstr>
      <vt:lpstr>Abelian Groups</vt:lpstr>
      <vt:lpstr>PowerPoint Presentation</vt:lpstr>
      <vt:lpstr>Finite Fields</vt:lpstr>
      <vt:lpstr>Know any finite fields?</vt:lpstr>
      <vt:lpstr>PowerPoint Presentation</vt:lpstr>
      <vt:lpstr>Prime Fields </vt:lpstr>
      <vt:lpstr>Elliptic Curves in Finite Fields</vt:lpstr>
      <vt:lpstr>Elliptic Curves in Finite Fields</vt:lpstr>
      <vt:lpstr>Elliptic Curves in Finite Fields</vt:lpstr>
      <vt:lpstr>PowerPoint Presentation</vt:lpstr>
      <vt:lpstr>Addition on Elliptic Curves</vt:lpstr>
      <vt:lpstr>Addition</vt:lpstr>
      <vt:lpstr>Addition</vt:lpstr>
      <vt:lpstr>Density of Elliptic Curve</vt:lpstr>
      <vt:lpstr>PowerPoint Presentation</vt:lpstr>
      <vt:lpstr>(Believed to be) Hard Problem</vt:lpstr>
      <vt:lpstr>Signing with Elliptic Curves</vt:lpstr>
      <vt:lpstr>Signing with Elliptic Curves</vt:lpstr>
      <vt:lpstr>Signing with Elliptic Curves</vt:lpstr>
      <vt:lpstr>Signing with Elliptic Curves</vt:lpstr>
      <vt:lpstr>Verifying a Signature</vt:lpstr>
      <vt:lpstr>Verifying a Signature</vt:lpstr>
      <vt:lpstr>Why Elliptic Curve instead of RSA?</vt:lpstr>
      <vt:lpstr>PowerPoint Presentation</vt:lpstr>
      <vt:lpstr>Bitcoin’s Curve</vt:lpstr>
      <vt:lpstr>Randomness Matters</vt:lpstr>
      <vt:lpstr>PowerPoint Presentation</vt:lpstr>
      <vt:lpstr>Dual-EC PRNG</vt:lpstr>
      <vt:lpstr>Curve Used by  Dual-EC PRNG</vt:lpstr>
      <vt:lpstr>Why would anyone use  Elliptic Curves as basis for PRNG?</vt:lpstr>
      <vt:lpstr>Dual-EC PRNG  Proposed as NIST standard (2005) </vt:lpstr>
      <vt:lpstr>PowerPoint Presentation</vt:lpstr>
      <vt:lpstr>PowerPoint Presentation</vt:lpstr>
      <vt:lpstr>PowerPoint Presentation</vt:lpstr>
      <vt:lpstr>PowerPoint Presentation</vt:lpstr>
      <vt:lpstr>September 2013</vt:lpstr>
      <vt:lpstr>PowerPoint Presentation</vt:lpstr>
      <vt:lpstr>PowerPoint Presentation</vt:lpstr>
      <vt:lpstr>PowerPoint Presentation</vt:lpstr>
      <vt:lpstr>PowerPoint Presentation</vt:lpstr>
      <vt:lpstr>Generating Randomness  for Your Private Key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87</cp:revision>
  <cp:lastPrinted>2015-01-21T18:17:43Z</cp:lastPrinted>
  <dcterms:created xsi:type="dcterms:W3CDTF">2015-01-10T23:57:16Z</dcterms:created>
  <dcterms:modified xsi:type="dcterms:W3CDTF">2015-01-21T18:40:49Z</dcterms:modified>
</cp:coreProperties>
</file>

<file path=docProps/thumbnail.jpeg>
</file>